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03" r:id="rId2"/>
    <p:sldId id="304" r:id="rId3"/>
    <p:sldId id="305" r:id="rId4"/>
    <p:sldId id="306" r:id="rId5"/>
    <p:sldId id="307" r:id="rId6"/>
    <p:sldId id="308" r:id="rId7"/>
    <p:sldId id="337" r:id="rId8"/>
    <p:sldId id="309" r:id="rId9"/>
    <p:sldId id="339" r:id="rId10"/>
    <p:sldId id="338" r:id="rId11"/>
    <p:sldId id="340" r:id="rId12"/>
    <p:sldId id="341" r:id="rId13"/>
    <p:sldId id="312" r:id="rId14"/>
    <p:sldId id="313" r:id="rId15"/>
    <p:sldId id="357" r:id="rId16"/>
    <p:sldId id="314" r:id="rId17"/>
    <p:sldId id="358" r:id="rId18"/>
    <p:sldId id="315" r:id="rId19"/>
    <p:sldId id="361" r:id="rId20"/>
    <p:sldId id="362" r:id="rId21"/>
    <p:sldId id="363" r:id="rId22"/>
    <p:sldId id="364" r:id="rId23"/>
    <p:sldId id="365" r:id="rId24"/>
    <p:sldId id="366" r:id="rId25"/>
    <p:sldId id="280" r:id="rId26"/>
    <p:sldId id="281" r:id="rId27"/>
    <p:sldId id="266" r:id="rId28"/>
    <p:sldId id="274" r:id="rId29"/>
    <p:sldId id="275" r:id="rId30"/>
    <p:sldId id="276" r:id="rId31"/>
    <p:sldId id="277" r:id="rId32"/>
    <p:sldId id="279" r:id="rId33"/>
    <p:sldId id="278" r:id="rId34"/>
    <p:sldId id="282" r:id="rId35"/>
    <p:sldId id="297" r:id="rId36"/>
    <p:sldId id="298" r:id="rId37"/>
    <p:sldId id="299" r:id="rId38"/>
    <p:sldId id="300" r:id="rId39"/>
    <p:sldId id="293" r:id="rId40"/>
    <p:sldId id="294" r:id="rId41"/>
    <p:sldId id="295" r:id="rId42"/>
    <p:sldId id="296" r:id="rId43"/>
    <p:sldId id="301" r:id="rId44"/>
    <p:sldId id="290" r:id="rId45"/>
    <p:sldId id="291" r:id="rId46"/>
    <p:sldId id="292" r:id="rId47"/>
    <p:sldId id="302" r:id="rId48"/>
    <p:sldId id="283" r:id="rId49"/>
    <p:sldId id="284" r:id="rId50"/>
    <p:sldId id="285" r:id="rId51"/>
    <p:sldId id="287" r:id="rId52"/>
    <p:sldId id="288" r:id="rId53"/>
    <p:sldId id="289" r:id="rId54"/>
    <p:sldId id="367" r:id="rId55"/>
    <p:sldId id="383" r:id="rId56"/>
    <p:sldId id="368" r:id="rId57"/>
    <p:sldId id="384" r:id="rId58"/>
    <p:sldId id="369" r:id="rId59"/>
    <p:sldId id="370" r:id="rId60"/>
    <p:sldId id="371" r:id="rId61"/>
    <p:sldId id="372" r:id="rId62"/>
    <p:sldId id="373" r:id="rId63"/>
    <p:sldId id="374" r:id="rId64"/>
    <p:sldId id="385" r:id="rId65"/>
    <p:sldId id="375" r:id="rId66"/>
    <p:sldId id="376" r:id="rId67"/>
    <p:sldId id="377" r:id="rId68"/>
    <p:sldId id="378" r:id="rId69"/>
    <p:sldId id="379" r:id="rId70"/>
    <p:sldId id="381" r:id="rId71"/>
    <p:sldId id="386" r:id="rId72"/>
    <p:sldId id="380" r:id="rId73"/>
    <p:sldId id="387" r:id="rId74"/>
    <p:sldId id="382" r:id="rId75"/>
    <p:sldId id="388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8F3A"/>
    <a:srgbClr val="D6354E"/>
    <a:srgbClr val="EF3E5B"/>
    <a:srgbClr val="FE4463"/>
    <a:srgbClr val="8D0F00"/>
    <a:srgbClr val="AA1500"/>
    <a:srgbClr val="000000"/>
    <a:srgbClr val="EAACB8"/>
    <a:srgbClr val="6C70C4"/>
    <a:srgbClr val="F1C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87" autoAdjust="0"/>
    <p:restoredTop sz="85263" autoAdjust="0"/>
  </p:normalViewPr>
  <p:slideViewPr>
    <p:cSldViewPr snapToGrid="0">
      <p:cViewPr>
        <p:scale>
          <a:sx n="81" d="100"/>
          <a:sy n="81" d="100"/>
        </p:scale>
        <p:origin x="16" y="-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82" Type="http://schemas.microsoft.com/office/2015/10/relationships/revisionInfo" Target="revisionInfo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7F4574-C4A9-7841-99CA-B032C1313689}" type="doc">
      <dgm:prSet loTypeId="urn:microsoft.com/office/officeart/2008/layout/VerticalCurvedList" loCatId="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B530570-8AC6-F841-8578-92CA12827358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US" sz="4400" dirty="0">
            <a:solidFill>
              <a:schemeClr val="tx2">
                <a:lumMod val="75000"/>
              </a:schemeClr>
            </a:solidFill>
          </a:endParaRPr>
        </a:p>
      </dgm:t>
    </dgm:pt>
    <dgm:pt modelId="{266AFA82-E2DB-7741-BD41-1C8D80B1C3D5}" type="parTrans" cxnId="{BC0085F0-080B-0844-BDC0-66A28AD250EA}">
      <dgm:prSet/>
      <dgm:spPr/>
      <dgm:t>
        <a:bodyPr/>
        <a:lstStyle/>
        <a:p>
          <a:endParaRPr lang="en-US"/>
        </a:p>
      </dgm:t>
    </dgm:pt>
    <dgm:pt modelId="{21FBEEF6-9477-F74C-A8FE-78A97E502DE9}" type="sibTrans" cxnId="{BC0085F0-080B-0844-BDC0-66A28AD250EA}">
      <dgm:prSet/>
      <dgm:spPr/>
      <dgm:t>
        <a:bodyPr/>
        <a:lstStyle/>
        <a:p>
          <a:endParaRPr lang="en-US"/>
        </a:p>
      </dgm:t>
    </dgm:pt>
    <dgm:pt modelId="{8F92E1BF-C9BB-5E40-8DF8-C6E86C1A227F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US" sz="4400" dirty="0">
            <a:solidFill>
              <a:schemeClr val="tx2">
                <a:lumMod val="75000"/>
              </a:schemeClr>
            </a:solidFill>
          </a:endParaRPr>
        </a:p>
      </dgm:t>
    </dgm:pt>
    <dgm:pt modelId="{837D90B0-B68F-7646-AA04-10B57BA7DAF9}" type="parTrans" cxnId="{CA893AA9-6DCE-B046-9BFA-85ED5ADDED67}">
      <dgm:prSet/>
      <dgm:spPr/>
      <dgm:t>
        <a:bodyPr/>
        <a:lstStyle/>
        <a:p>
          <a:endParaRPr lang="en-US"/>
        </a:p>
      </dgm:t>
    </dgm:pt>
    <dgm:pt modelId="{FFBAE204-AF1B-DC4A-88F0-3685537AF29D}" type="sibTrans" cxnId="{CA893AA9-6DCE-B046-9BFA-85ED5ADDED67}">
      <dgm:prSet/>
      <dgm:spPr/>
      <dgm:t>
        <a:bodyPr/>
        <a:lstStyle/>
        <a:p>
          <a:endParaRPr lang="en-US"/>
        </a:p>
      </dgm:t>
    </dgm:pt>
    <dgm:pt modelId="{46BC309C-1F3D-3742-9478-E57C525B31E9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US" sz="4400" dirty="0">
            <a:solidFill>
              <a:schemeClr val="tx2">
                <a:lumMod val="75000"/>
              </a:schemeClr>
            </a:solidFill>
          </a:endParaRPr>
        </a:p>
      </dgm:t>
    </dgm:pt>
    <dgm:pt modelId="{DF4414FF-7842-A345-AE8A-6F3FE18A326A}" type="parTrans" cxnId="{0CD0DBB8-EF83-C44C-A7D1-5D9CCF28FB1E}">
      <dgm:prSet/>
      <dgm:spPr/>
      <dgm:t>
        <a:bodyPr/>
        <a:lstStyle/>
        <a:p>
          <a:endParaRPr lang="en-US"/>
        </a:p>
      </dgm:t>
    </dgm:pt>
    <dgm:pt modelId="{7F3E79B5-E5CE-474B-B6E9-2384018D1DFF}" type="sibTrans" cxnId="{0CD0DBB8-EF83-C44C-A7D1-5D9CCF28FB1E}">
      <dgm:prSet/>
      <dgm:spPr/>
      <dgm:t>
        <a:bodyPr/>
        <a:lstStyle/>
        <a:p>
          <a:endParaRPr lang="en-US"/>
        </a:p>
      </dgm:t>
    </dgm:pt>
    <dgm:pt modelId="{3459156C-E03D-A24E-B40C-59DA39820179}" type="pres">
      <dgm:prSet presAssocID="{987F4574-C4A9-7841-99CA-B032C131368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A6FAF2-C7D4-734C-8173-62D0A1D8E876}" type="pres">
      <dgm:prSet presAssocID="{987F4574-C4A9-7841-99CA-B032C1313689}" presName="Name1" presStyleCnt="0"/>
      <dgm:spPr/>
    </dgm:pt>
    <dgm:pt modelId="{CD116E10-EA42-864A-837E-0C027CA00E02}" type="pres">
      <dgm:prSet presAssocID="{987F4574-C4A9-7841-99CA-B032C1313689}" presName="cycle" presStyleCnt="0"/>
      <dgm:spPr/>
    </dgm:pt>
    <dgm:pt modelId="{FCC05ACA-F573-0045-8DA7-4C614631EF08}" type="pres">
      <dgm:prSet presAssocID="{987F4574-C4A9-7841-99CA-B032C1313689}" presName="srcNode" presStyleLbl="node1" presStyleIdx="0" presStyleCnt="3"/>
      <dgm:spPr/>
    </dgm:pt>
    <dgm:pt modelId="{FB9E63AA-B6F9-6542-A7A5-1AEFE988BD10}" type="pres">
      <dgm:prSet presAssocID="{987F4574-C4A9-7841-99CA-B032C1313689}" presName="conn" presStyleLbl="parChTrans1D2" presStyleIdx="0" presStyleCnt="1"/>
      <dgm:spPr/>
      <dgm:t>
        <a:bodyPr/>
        <a:lstStyle/>
        <a:p>
          <a:endParaRPr lang="en-US"/>
        </a:p>
      </dgm:t>
    </dgm:pt>
    <dgm:pt modelId="{12233C68-F5DF-1444-BF54-676B8A218A55}" type="pres">
      <dgm:prSet presAssocID="{987F4574-C4A9-7841-99CA-B032C1313689}" presName="extraNode" presStyleLbl="node1" presStyleIdx="0" presStyleCnt="3"/>
      <dgm:spPr/>
    </dgm:pt>
    <dgm:pt modelId="{54C34480-F245-AA4A-B96D-F5E46727D95B}" type="pres">
      <dgm:prSet presAssocID="{987F4574-C4A9-7841-99CA-B032C1313689}" presName="dstNode" presStyleLbl="node1" presStyleIdx="0" presStyleCnt="3"/>
      <dgm:spPr/>
    </dgm:pt>
    <dgm:pt modelId="{6D61BB9D-C639-E244-99CF-5DE688C9F949}" type="pres">
      <dgm:prSet presAssocID="{6B530570-8AC6-F841-8578-92CA12827358}" presName="text_1" presStyleLbl="node1" presStyleIdx="0" presStyleCnt="3" custScaleY="736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CA113-1400-E546-94A3-1871AE56BCEA}" type="pres">
      <dgm:prSet presAssocID="{6B530570-8AC6-F841-8578-92CA12827358}" presName="accent_1" presStyleCnt="0"/>
      <dgm:spPr/>
    </dgm:pt>
    <dgm:pt modelId="{19F9DBB0-FA6F-A746-8373-CE061994FBD7}" type="pres">
      <dgm:prSet presAssocID="{6B530570-8AC6-F841-8578-92CA12827358}" presName="accentRepeatNode" presStyleLbl="solidFgAcc1" presStyleIdx="0" presStyleCnt="3"/>
      <dgm:spPr>
        <a:solidFill>
          <a:schemeClr val="accent1"/>
        </a:solidFill>
      </dgm:spPr>
    </dgm:pt>
    <dgm:pt modelId="{FA591C88-3A11-BF48-80BD-324F4B44EE2B}" type="pres">
      <dgm:prSet presAssocID="{8F92E1BF-C9BB-5E40-8DF8-C6E86C1A227F}" presName="text_2" presStyleLbl="node1" presStyleIdx="1" presStyleCnt="3" custScaleY="736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9A367A-7C04-8B4E-A692-544914F02BE5}" type="pres">
      <dgm:prSet presAssocID="{8F92E1BF-C9BB-5E40-8DF8-C6E86C1A227F}" presName="accent_2" presStyleCnt="0"/>
      <dgm:spPr/>
    </dgm:pt>
    <dgm:pt modelId="{693B8A03-E47A-0B47-A10E-91C027F92EAA}" type="pres">
      <dgm:prSet presAssocID="{8F92E1BF-C9BB-5E40-8DF8-C6E86C1A227F}" presName="accentRepeatNode" presStyleLbl="solidFgAcc1" presStyleIdx="1" presStyleCnt="3" custLinFactNeighborX="2167" custLinFactNeighborY="159"/>
      <dgm:spPr>
        <a:solidFill>
          <a:schemeClr val="accent1"/>
        </a:solidFill>
      </dgm:spPr>
    </dgm:pt>
    <dgm:pt modelId="{E5A89A1E-DF71-8C48-B12F-B34C489A935E}" type="pres">
      <dgm:prSet presAssocID="{46BC309C-1F3D-3742-9478-E57C525B31E9}" presName="text_3" presStyleLbl="node1" presStyleIdx="2" presStyleCnt="3" custScaleY="736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22D198-3CCC-164C-A0D4-828EABEE77B8}" type="pres">
      <dgm:prSet presAssocID="{46BC309C-1F3D-3742-9478-E57C525B31E9}" presName="accent_3" presStyleCnt="0"/>
      <dgm:spPr/>
    </dgm:pt>
    <dgm:pt modelId="{21C60AA1-2081-7D49-A928-C2028E4DF03D}" type="pres">
      <dgm:prSet presAssocID="{46BC309C-1F3D-3742-9478-E57C525B31E9}" presName="accentRepeatNode" presStyleLbl="solidFgAcc1" presStyleIdx="2" presStyleCnt="3"/>
      <dgm:spPr>
        <a:solidFill>
          <a:schemeClr val="accent1"/>
        </a:solidFill>
      </dgm:spPr>
    </dgm:pt>
  </dgm:ptLst>
  <dgm:cxnLst>
    <dgm:cxn modelId="{ADCB54B8-6BB1-FB4A-9A19-18EB7F7313F4}" type="presOf" srcId="{46BC309C-1F3D-3742-9478-E57C525B31E9}" destId="{E5A89A1E-DF71-8C48-B12F-B34C489A935E}" srcOrd="0" destOrd="0" presId="urn:microsoft.com/office/officeart/2008/layout/VerticalCurvedList"/>
    <dgm:cxn modelId="{0CD0DBB8-EF83-C44C-A7D1-5D9CCF28FB1E}" srcId="{987F4574-C4A9-7841-99CA-B032C1313689}" destId="{46BC309C-1F3D-3742-9478-E57C525B31E9}" srcOrd="2" destOrd="0" parTransId="{DF4414FF-7842-A345-AE8A-6F3FE18A326A}" sibTransId="{7F3E79B5-E5CE-474B-B6E9-2384018D1DFF}"/>
    <dgm:cxn modelId="{CA893AA9-6DCE-B046-9BFA-85ED5ADDED67}" srcId="{987F4574-C4A9-7841-99CA-B032C1313689}" destId="{8F92E1BF-C9BB-5E40-8DF8-C6E86C1A227F}" srcOrd="1" destOrd="0" parTransId="{837D90B0-B68F-7646-AA04-10B57BA7DAF9}" sibTransId="{FFBAE204-AF1B-DC4A-88F0-3685537AF29D}"/>
    <dgm:cxn modelId="{BC0085F0-080B-0844-BDC0-66A28AD250EA}" srcId="{987F4574-C4A9-7841-99CA-B032C1313689}" destId="{6B530570-8AC6-F841-8578-92CA12827358}" srcOrd="0" destOrd="0" parTransId="{266AFA82-E2DB-7741-BD41-1C8D80B1C3D5}" sibTransId="{21FBEEF6-9477-F74C-A8FE-78A97E502DE9}"/>
    <dgm:cxn modelId="{3A8486B3-9562-2A42-A7BA-C296DF12BD7C}" type="presOf" srcId="{6B530570-8AC6-F841-8578-92CA12827358}" destId="{6D61BB9D-C639-E244-99CF-5DE688C9F949}" srcOrd="0" destOrd="0" presId="urn:microsoft.com/office/officeart/2008/layout/VerticalCurvedList"/>
    <dgm:cxn modelId="{A2CF471C-8894-0341-9770-2EF3FBE2CC35}" type="presOf" srcId="{21FBEEF6-9477-F74C-A8FE-78A97E502DE9}" destId="{FB9E63AA-B6F9-6542-A7A5-1AEFE988BD10}" srcOrd="0" destOrd="0" presId="urn:microsoft.com/office/officeart/2008/layout/VerticalCurvedList"/>
    <dgm:cxn modelId="{6B26781A-47F6-9F45-8C24-B2C859DAA264}" type="presOf" srcId="{8F92E1BF-C9BB-5E40-8DF8-C6E86C1A227F}" destId="{FA591C88-3A11-BF48-80BD-324F4B44EE2B}" srcOrd="0" destOrd="0" presId="urn:microsoft.com/office/officeart/2008/layout/VerticalCurvedList"/>
    <dgm:cxn modelId="{13E788B8-CF66-9041-9305-A146BF54ACD8}" type="presOf" srcId="{987F4574-C4A9-7841-99CA-B032C1313689}" destId="{3459156C-E03D-A24E-B40C-59DA39820179}" srcOrd="0" destOrd="0" presId="urn:microsoft.com/office/officeart/2008/layout/VerticalCurvedList"/>
    <dgm:cxn modelId="{66324AB9-5F53-A248-80B6-331CECD91EF5}" type="presParOf" srcId="{3459156C-E03D-A24E-B40C-59DA39820179}" destId="{DDA6FAF2-C7D4-734C-8173-62D0A1D8E876}" srcOrd="0" destOrd="0" presId="urn:microsoft.com/office/officeart/2008/layout/VerticalCurvedList"/>
    <dgm:cxn modelId="{F3A69AB8-F99D-FA4E-8A3C-A4E7D2FD6019}" type="presParOf" srcId="{DDA6FAF2-C7D4-734C-8173-62D0A1D8E876}" destId="{CD116E10-EA42-864A-837E-0C027CA00E02}" srcOrd="0" destOrd="0" presId="urn:microsoft.com/office/officeart/2008/layout/VerticalCurvedList"/>
    <dgm:cxn modelId="{B57C704C-BD9F-054E-B593-88E60D308064}" type="presParOf" srcId="{CD116E10-EA42-864A-837E-0C027CA00E02}" destId="{FCC05ACA-F573-0045-8DA7-4C614631EF08}" srcOrd="0" destOrd="0" presId="urn:microsoft.com/office/officeart/2008/layout/VerticalCurvedList"/>
    <dgm:cxn modelId="{B512DA5E-7A66-454B-B198-DC97D4D06BC2}" type="presParOf" srcId="{CD116E10-EA42-864A-837E-0C027CA00E02}" destId="{FB9E63AA-B6F9-6542-A7A5-1AEFE988BD10}" srcOrd="1" destOrd="0" presId="urn:microsoft.com/office/officeart/2008/layout/VerticalCurvedList"/>
    <dgm:cxn modelId="{1D6997CA-8CCA-CC45-BF3C-5E287D013F68}" type="presParOf" srcId="{CD116E10-EA42-864A-837E-0C027CA00E02}" destId="{12233C68-F5DF-1444-BF54-676B8A218A55}" srcOrd="2" destOrd="0" presId="urn:microsoft.com/office/officeart/2008/layout/VerticalCurvedList"/>
    <dgm:cxn modelId="{EA81FFFD-FBBC-F34C-B957-AA974A884B22}" type="presParOf" srcId="{CD116E10-EA42-864A-837E-0C027CA00E02}" destId="{54C34480-F245-AA4A-B96D-F5E46727D95B}" srcOrd="3" destOrd="0" presId="urn:microsoft.com/office/officeart/2008/layout/VerticalCurvedList"/>
    <dgm:cxn modelId="{168C16FA-9183-334A-9DB2-561F74B57398}" type="presParOf" srcId="{DDA6FAF2-C7D4-734C-8173-62D0A1D8E876}" destId="{6D61BB9D-C639-E244-99CF-5DE688C9F949}" srcOrd="1" destOrd="0" presId="urn:microsoft.com/office/officeart/2008/layout/VerticalCurvedList"/>
    <dgm:cxn modelId="{F28991C8-84C7-F94E-A8E0-06F5EBC315FD}" type="presParOf" srcId="{DDA6FAF2-C7D4-734C-8173-62D0A1D8E876}" destId="{040CA113-1400-E546-94A3-1871AE56BCEA}" srcOrd="2" destOrd="0" presId="urn:microsoft.com/office/officeart/2008/layout/VerticalCurvedList"/>
    <dgm:cxn modelId="{A92A830D-9259-0E42-813C-F5E6558567AC}" type="presParOf" srcId="{040CA113-1400-E546-94A3-1871AE56BCEA}" destId="{19F9DBB0-FA6F-A746-8373-CE061994FBD7}" srcOrd="0" destOrd="0" presId="urn:microsoft.com/office/officeart/2008/layout/VerticalCurvedList"/>
    <dgm:cxn modelId="{D78EC4B0-5A88-8942-978A-E2EFD014F18F}" type="presParOf" srcId="{DDA6FAF2-C7D4-734C-8173-62D0A1D8E876}" destId="{FA591C88-3A11-BF48-80BD-324F4B44EE2B}" srcOrd="3" destOrd="0" presId="urn:microsoft.com/office/officeart/2008/layout/VerticalCurvedList"/>
    <dgm:cxn modelId="{EB127DE7-90E6-DB43-9FD4-0171DA0A972C}" type="presParOf" srcId="{DDA6FAF2-C7D4-734C-8173-62D0A1D8E876}" destId="{249A367A-7C04-8B4E-A692-544914F02BE5}" srcOrd="4" destOrd="0" presId="urn:microsoft.com/office/officeart/2008/layout/VerticalCurvedList"/>
    <dgm:cxn modelId="{851D6623-3918-2A4B-AD0B-5CC5CAB0B4D4}" type="presParOf" srcId="{249A367A-7C04-8B4E-A692-544914F02BE5}" destId="{693B8A03-E47A-0B47-A10E-91C027F92EAA}" srcOrd="0" destOrd="0" presId="urn:microsoft.com/office/officeart/2008/layout/VerticalCurvedList"/>
    <dgm:cxn modelId="{2A7E3FBB-6944-E143-A930-F864CA139374}" type="presParOf" srcId="{DDA6FAF2-C7D4-734C-8173-62D0A1D8E876}" destId="{E5A89A1E-DF71-8C48-B12F-B34C489A935E}" srcOrd="5" destOrd="0" presId="urn:microsoft.com/office/officeart/2008/layout/VerticalCurvedList"/>
    <dgm:cxn modelId="{881799D2-A39F-DC4F-8DDA-82E76F78EE57}" type="presParOf" srcId="{DDA6FAF2-C7D4-734C-8173-62D0A1D8E876}" destId="{0722D198-3CCC-164C-A0D4-828EABEE77B8}" srcOrd="6" destOrd="0" presId="urn:microsoft.com/office/officeart/2008/layout/VerticalCurvedList"/>
    <dgm:cxn modelId="{E03F03F3-26D4-8F45-A271-419F0C1B25B9}" type="presParOf" srcId="{0722D198-3CCC-164C-A0D4-828EABEE77B8}" destId="{21C60AA1-2081-7D49-A928-C2028E4DF0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7F4574-C4A9-7841-99CA-B032C1313689}" type="doc">
      <dgm:prSet loTypeId="urn:microsoft.com/office/officeart/2008/layout/VerticalCurvedList" loCatId="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B530570-8AC6-F841-8578-92CA12827358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US" sz="4000" dirty="0">
            <a:solidFill>
              <a:schemeClr val="tx2">
                <a:lumMod val="75000"/>
              </a:schemeClr>
            </a:solidFill>
          </a:endParaRPr>
        </a:p>
      </dgm:t>
    </dgm:pt>
    <dgm:pt modelId="{266AFA82-E2DB-7741-BD41-1C8D80B1C3D5}" type="parTrans" cxnId="{BC0085F0-080B-0844-BDC0-66A28AD250EA}">
      <dgm:prSet/>
      <dgm:spPr/>
      <dgm:t>
        <a:bodyPr/>
        <a:lstStyle/>
        <a:p>
          <a:endParaRPr lang="en-US"/>
        </a:p>
      </dgm:t>
    </dgm:pt>
    <dgm:pt modelId="{21FBEEF6-9477-F74C-A8FE-78A97E502DE9}" type="sibTrans" cxnId="{BC0085F0-080B-0844-BDC0-66A28AD250EA}">
      <dgm:prSet/>
      <dgm:spPr/>
      <dgm:t>
        <a:bodyPr/>
        <a:lstStyle/>
        <a:p>
          <a:endParaRPr lang="en-US"/>
        </a:p>
      </dgm:t>
    </dgm:pt>
    <dgm:pt modelId="{8F92E1BF-C9BB-5E40-8DF8-C6E86C1A227F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US" sz="4000" dirty="0">
            <a:solidFill>
              <a:schemeClr val="tx2">
                <a:lumMod val="75000"/>
              </a:schemeClr>
            </a:solidFill>
          </a:endParaRPr>
        </a:p>
      </dgm:t>
    </dgm:pt>
    <dgm:pt modelId="{837D90B0-B68F-7646-AA04-10B57BA7DAF9}" type="parTrans" cxnId="{CA893AA9-6DCE-B046-9BFA-85ED5ADDED67}">
      <dgm:prSet/>
      <dgm:spPr/>
      <dgm:t>
        <a:bodyPr/>
        <a:lstStyle/>
        <a:p>
          <a:endParaRPr lang="en-US"/>
        </a:p>
      </dgm:t>
    </dgm:pt>
    <dgm:pt modelId="{FFBAE204-AF1B-DC4A-88F0-3685537AF29D}" type="sibTrans" cxnId="{CA893AA9-6DCE-B046-9BFA-85ED5ADDED67}">
      <dgm:prSet/>
      <dgm:spPr/>
      <dgm:t>
        <a:bodyPr/>
        <a:lstStyle/>
        <a:p>
          <a:endParaRPr lang="en-US"/>
        </a:p>
      </dgm:t>
    </dgm:pt>
    <dgm:pt modelId="{46BC309C-1F3D-3742-9478-E57C525B31E9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US" sz="4000" dirty="0">
            <a:solidFill>
              <a:schemeClr val="tx2">
                <a:lumMod val="75000"/>
              </a:schemeClr>
            </a:solidFill>
          </a:endParaRPr>
        </a:p>
      </dgm:t>
    </dgm:pt>
    <dgm:pt modelId="{DF4414FF-7842-A345-AE8A-6F3FE18A326A}" type="parTrans" cxnId="{0CD0DBB8-EF83-C44C-A7D1-5D9CCF28FB1E}">
      <dgm:prSet/>
      <dgm:spPr/>
      <dgm:t>
        <a:bodyPr/>
        <a:lstStyle/>
        <a:p>
          <a:endParaRPr lang="en-US"/>
        </a:p>
      </dgm:t>
    </dgm:pt>
    <dgm:pt modelId="{7F3E79B5-E5CE-474B-B6E9-2384018D1DFF}" type="sibTrans" cxnId="{0CD0DBB8-EF83-C44C-A7D1-5D9CCF28FB1E}">
      <dgm:prSet/>
      <dgm:spPr/>
      <dgm:t>
        <a:bodyPr/>
        <a:lstStyle/>
        <a:p>
          <a:endParaRPr lang="en-US"/>
        </a:p>
      </dgm:t>
    </dgm:pt>
    <dgm:pt modelId="{3459156C-E03D-A24E-B40C-59DA39820179}" type="pres">
      <dgm:prSet presAssocID="{987F4574-C4A9-7841-99CA-B032C131368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A6FAF2-C7D4-734C-8173-62D0A1D8E876}" type="pres">
      <dgm:prSet presAssocID="{987F4574-C4A9-7841-99CA-B032C1313689}" presName="Name1" presStyleCnt="0"/>
      <dgm:spPr/>
    </dgm:pt>
    <dgm:pt modelId="{CD116E10-EA42-864A-837E-0C027CA00E02}" type="pres">
      <dgm:prSet presAssocID="{987F4574-C4A9-7841-99CA-B032C1313689}" presName="cycle" presStyleCnt="0"/>
      <dgm:spPr/>
    </dgm:pt>
    <dgm:pt modelId="{FCC05ACA-F573-0045-8DA7-4C614631EF08}" type="pres">
      <dgm:prSet presAssocID="{987F4574-C4A9-7841-99CA-B032C1313689}" presName="srcNode" presStyleLbl="node1" presStyleIdx="0" presStyleCnt="3"/>
      <dgm:spPr/>
    </dgm:pt>
    <dgm:pt modelId="{FB9E63AA-B6F9-6542-A7A5-1AEFE988BD10}" type="pres">
      <dgm:prSet presAssocID="{987F4574-C4A9-7841-99CA-B032C1313689}" presName="conn" presStyleLbl="parChTrans1D2" presStyleIdx="0" presStyleCnt="1"/>
      <dgm:spPr/>
      <dgm:t>
        <a:bodyPr/>
        <a:lstStyle/>
        <a:p>
          <a:endParaRPr lang="en-US"/>
        </a:p>
      </dgm:t>
    </dgm:pt>
    <dgm:pt modelId="{12233C68-F5DF-1444-BF54-676B8A218A55}" type="pres">
      <dgm:prSet presAssocID="{987F4574-C4A9-7841-99CA-B032C1313689}" presName="extraNode" presStyleLbl="node1" presStyleIdx="0" presStyleCnt="3"/>
      <dgm:spPr/>
    </dgm:pt>
    <dgm:pt modelId="{54C34480-F245-AA4A-B96D-F5E46727D95B}" type="pres">
      <dgm:prSet presAssocID="{987F4574-C4A9-7841-99CA-B032C1313689}" presName="dstNode" presStyleLbl="node1" presStyleIdx="0" presStyleCnt="3"/>
      <dgm:spPr/>
    </dgm:pt>
    <dgm:pt modelId="{6D61BB9D-C639-E244-99CF-5DE688C9F949}" type="pres">
      <dgm:prSet presAssocID="{6B530570-8AC6-F841-8578-92CA12827358}" presName="text_1" presStyleLbl="node1" presStyleIdx="0" presStyleCnt="3" custScaleY="736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CA113-1400-E546-94A3-1871AE56BCEA}" type="pres">
      <dgm:prSet presAssocID="{6B530570-8AC6-F841-8578-92CA12827358}" presName="accent_1" presStyleCnt="0"/>
      <dgm:spPr/>
    </dgm:pt>
    <dgm:pt modelId="{19F9DBB0-FA6F-A746-8373-CE061994FBD7}" type="pres">
      <dgm:prSet presAssocID="{6B530570-8AC6-F841-8578-92CA12827358}" presName="accentRepeatNode" presStyleLbl="solidFgAcc1" presStyleIdx="0" presStyleCnt="3"/>
      <dgm:spPr>
        <a:solidFill>
          <a:schemeClr val="accent1"/>
        </a:solidFill>
      </dgm:spPr>
    </dgm:pt>
    <dgm:pt modelId="{FA591C88-3A11-BF48-80BD-324F4B44EE2B}" type="pres">
      <dgm:prSet presAssocID="{8F92E1BF-C9BB-5E40-8DF8-C6E86C1A227F}" presName="text_2" presStyleLbl="node1" presStyleIdx="1" presStyleCnt="3" custScaleY="736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9A367A-7C04-8B4E-A692-544914F02BE5}" type="pres">
      <dgm:prSet presAssocID="{8F92E1BF-C9BB-5E40-8DF8-C6E86C1A227F}" presName="accent_2" presStyleCnt="0"/>
      <dgm:spPr/>
    </dgm:pt>
    <dgm:pt modelId="{693B8A03-E47A-0B47-A10E-91C027F92EAA}" type="pres">
      <dgm:prSet presAssocID="{8F92E1BF-C9BB-5E40-8DF8-C6E86C1A227F}" presName="accentRepeatNode" presStyleLbl="solidFgAcc1" presStyleIdx="1" presStyleCnt="3" custLinFactNeighborX="2167" custLinFactNeighborY="159"/>
      <dgm:spPr>
        <a:solidFill>
          <a:schemeClr val="accent1"/>
        </a:solidFill>
      </dgm:spPr>
    </dgm:pt>
    <dgm:pt modelId="{E5A89A1E-DF71-8C48-B12F-B34C489A935E}" type="pres">
      <dgm:prSet presAssocID="{46BC309C-1F3D-3742-9478-E57C525B31E9}" presName="text_3" presStyleLbl="node1" presStyleIdx="2" presStyleCnt="3" custScaleY="736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22D198-3CCC-164C-A0D4-828EABEE77B8}" type="pres">
      <dgm:prSet presAssocID="{46BC309C-1F3D-3742-9478-E57C525B31E9}" presName="accent_3" presStyleCnt="0"/>
      <dgm:spPr/>
    </dgm:pt>
    <dgm:pt modelId="{21C60AA1-2081-7D49-A928-C2028E4DF03D}" type="pres">
      <dgm:prSet presAssocID="{46BC309C-1F3D-3742-9478-E57C525B31E9}" presName="accentRepeatNode" presStyleLbl="solidFgAcc1" presStyleIdx="2" presStyleCnt="3"/>
      <dgm:spPr>
        <a:solidFill>
          <a:schemeClr val="accent1"/>
        </a:solidFill>
      </dgm:spPr>
    </dgm:pt>
  </dgm:ptLst>
  <dgm:cxnLst>
    <dgm:cxn modelId="{D6FB3E68-4FB8-A84F-9DFE-C922CE8439A3}" type="presOf" srcId="{8F92E1BF-C9BB-5E40-8DF8-C6E86C1A227F}" destId="{FA591C88-3A11-BF48-80BD-324F4B44EE2B}" srcOrd="0" destOrd="0" presId="urn:microsoft.com/office/officeart/2008/layout/VerticalCurvedList"/>
    <dgm:cxn modelId="{0CD0DBB8-EF83-C44C-A7D1-5D9CCF28FB1E}" srcId="{987F4574-C4A9-7841-99CA-B032C1313689}" destId="{46BC309C-1F3D-3742-9478-E57C525B31E9}" srcOrd="2" destOrd="0" parTransId="{DF4414FF-7842-A345-AE8A-6F3FE18A326A}" sibTransId="{7F3E79B5-E5CE-474B-B6E9-2384018D1DFF}"/>
    <dgm:cxn modelId="{CA893AA9-6DCE-B046-9BFA-85ED5ADDED67}" srcId="{987F4574-C4A9-7841-99CA-B032C1313689}" destId="{8F92E1BF-C9BB-5E40-8DF8-C6E86C1A227F}" srcOrd="1" destOrd="0" parTransId="{837D90B0-B68F-7646-AA04-10B57BA7DAF9}" sibTransId="{FFBAE204-AF1B-DC4A-88F0-3685537AF29D}"/>
    <dgm:cxn modelId="{BC0085F0-080B-0844-BDC0-66A28AD250EA}" srcId="{987F4574-C4A9-7841-99CA-B032C1313689}" destId="{6B530570-8AC6-F841-8578-92CA12827358}" srcOrd="0" destOrd="0" parTransId="{266AFA82-E2DB-7741-BD41-1C8D80B1C3D5}" sibTransId="{21FBEEF6-9477-F74C-A8FE-78A97E502DE9}"/>
    <dgm:cxn modelId="{53CC8DEC-CAE8-7246-B06A-B359B8FE7610}" type="presOf" srcId="{6B530570-8AC6-F841-8578-92CA12827358}" destId="{6D61BB9D-C639-E244-99CF-5DE688C9F949}" srcOrd="0" destOrd="0" presId="urn:microsoft.com/office/officeart/2008/layout/VerticalCurvedList"/>
    <dgm:cxn modelId="{915F97C9-1130-964A-B86D-2257AD45234C}" type="presOf" srcId="{21FBEEF6-9477-F74C-A8FE-78A97E502DE9}" destId="{FB9E63AA-B6F9-6542-A7A5-1AEFE988BD10}" srcOrd="0" destOrd="0" presId="urn:microsoft.com/office/officeart/2008/layout/VerticalCurvedList"/>
    <dgm:cxn modelId="{A89DE2D6-9BF3-AF46-B981-FE9DFFDA09DA}" type="presOf" srcId="{987F4574-C4A9-7841-99CA-B032C1313689}" destId="{3459156C-E03D-A24E-B40C-59DA39820179}" srcOrd="0" destOrd="0" presId="urn:microsoft.com/office/officeart/2008/layout/VerticalCurvedList"/>
    <dgm:cxn modelId="{541BB28C-66FF-BF4A-8C37-7D8886D03E12}" type="presOf" srcId="{46BC309C-1F3D-3742-9478-E57C525B31E9}" destId="{E5A89A1E-DF71-8C48-B12F-B34C489A935E}" srcOrd="0" destOrd="0" presId="urn:microsoft.com/office/officeart/2008/layout/VerticalCurvedList"/>
    <dgm:cxn modelId="{6A46EBF8-F237-CA4B-A738-557AC1AC96FB}" type="presParOf" srcId="{3459156C-E03D-A24E-B40C-59DA39820179}" destId="{DDA6FAF2-C7D4-734C-8173-62D0A1D8E876}" srcOrd="0" destOrd="0" presId="urn:microsoft.com/office/officeart/2008/layout/VerticalCurvedList"/>
    <dgm:cxn modelId="{CF1B57D4-8BBD-1B4F-ADF2-69F4C77E3D12}" type="presParOf" srcId="{DDA6FAF2-C7D4-734C-8173-62D0A1D8E876}" destId="{CD116E10-EA42-864A-837E-0C027CA00E02}" srcOrd="0" destOrd="0" presId="urn:microsoft.com/office/officeart/2008/layout/VerticalCurvedList"/>
    <dgm:cxn modelId="{64788063-B71A-7C4D-9CFE-7AB92CE741FC}" type="presParOf" srcId="{CD116E10-EA42-864A-837E-0C027CA00E02}" destId="{FCC05ACA-F573-0045-8DA7-4C614631EF08}" srcOrd="0" destOrd="0" presId="urn:microsoft.com/office/officeart/2008/layout/VerticalCurvedList"/>
    <dgm:cxn modelId="{DA0C5B8A-B942-6644-A6C3-45CC1509085E}" type="presParOf" srcId="{CD116E10-EA42-864A-837E-0C027CA00E02}" destId="{FB9E63AA-B6F9-6542-A7A5-1AEFE988BD10}" srcOrd="1" destOrd="0" presId="urn:microsoft.com/office/officeart/2008/layout/VerticalCurvedList"/>
    <dgm:cxn modelId="{98DDA3FA-02AB-B547-BD3D-9FBAB8FAE6BF}" type="presParOf" srcId="{CD116E10-EA42-864A-837E-0C027CA00E02}" destId="{12233C68-F5DF-1444-BF54-676B8A218A55}" srcOrd="2" destOrd="0" presId="urn:microsoft.com/office/officeart/2008/layout/VerticalCurvedList"/>
    <dgm:cxn modelId="{D4144BB1-2F24-B043-9C47-F6A396563101}" type="presParOf" srcId="{CD116E10-EA42-864A-837E-0C027CA00E02}" destId="{54C34480-F245-AA4A-B96D-F5E46727D95B}" srcOrd="3" destOrd="0" presId="urn:microsoft.com/office/officeart/2008/layout/VerticalCurvedList"/>
    <dgm:cxn modelId="{8EA00FBE-4AA1-A34B-9B25-3CB5EB30572B}" type="presParOf" srcId="{DDA6FAF2-C7D4-734C-8173-62D0A1D8E876}" destId="{6D61BB9D-C639-E244-99CF-5DE688C9F949}" srcOrd="1" destOrd="0" presId="urn:microsoft.com/office/officeart/2008/layout/VerticalCurvedList"/>
    <dgm:cxn modelId="{F755F9BE-906F-E740-B9AA-02F69288F70A}" type="presParOf" srcId="{DDA6FAF2-C7D4-734C-8173-62D0A1D8E876}" destId="{040CA113-1400-E546-94A3-1871AE56BCEA}" srcOrd="2" destOrd="0" presId="urn:microsoft.com/office/officeart/2008/layout/VerticalCurvedList"/>
    <dgm:cxn modelId="{A933F6C5-DD1F-7B40-9D7D-9198DDC3F776}" type="presParOf" srcId="{040CA113-1400-E546-94A3-1871AE56BCEA}" destId="{19F9DBB0-FA6F-A746-8373-CE061994FBD7}" srcOrd="0" destOrd="0" presId="urn:microsoft.com/office/officeart/2008/layout/VerticalCurvedList"/>
    <dgm:cxn modelId="{A0B7CD03-7CEC-C240-9F1D-4BADB51AEFF9}" type="presParOf" srcId="{DDA6FAF2-C7D4-734C-8173-62D0A1D8E876}" destId="{FA591C88-3A11-BF48-80BD-324F4B44EE2B}" srcOrd="3" destOrd="0" presId="urn:microsoft.com/office/officeart/2008/layout/VerticalCurvedList"/>
    <dgm:cxn modelId="{4CDEDCDD-1C44-D44D-86E4-662B0E58D8B6}" type="presParOf" srcId="{DDA6FAF2-C7D4-734C-8173-62D0A1D8E876}" destId="{249A367A-7C04-8B4E-A692-544914F02BE5}" srcOrd="4" destOrd="0" presId="urn:microsoft.com/office/officeart/2008/layout/VerticalCurvedList"/>
    <dgm:cxn modelId="{D48536F9-C228-7F4B-AF16-911C8493DDB3}" type="presParOf" srcId="{249A367A-7C04-8B4E-A692-544914F02BE5}" destId="{693B8A03-E47A-0B47-A10E-91C027F92EAA}" srcOrd="0" destOrd="0" presId="urn:microsoft.com/office/officeart/2008/layout/VerticalCurvedList"/>
    <dgm:cxn modelId="{A23EDD75-CFAA-B447-9EEE-A070F48C42EE}" type="presParOf" srcId="{DDA6FAF2-C7D4-734C-8173-62D0A1D8E876}" destId="{E5A89A1E-DF71-8C48-B12F-B34C489A935E}" srcOrd="5" destOrd="0" presId="urn:microsoft.com/office/officeart/2008/layout/VerticalCurvedList"/>
    <dgm:cxn modelId="{590C4E6A-FDC1-2143-83EA-FE182CFCDE91}" type="presParOf" srcId="{DDA6FAF2-C7D4-734C-8173-62D0A1D8E876}" destId="{0722D198-3CCC-164C-A0D4-828EABEE77B8}" srcOrd="6" destOrd="0" presId="urn:microsoft.com/office/officeart/2008/layout/VerticalCurvedList"/>
    <dgm:cxn modelId="{8D69B0E0-6939-6245-8214-B05F04E8DEE5}" type="presParOf" srcId="{0722D198-3CCC-164C-A0D4-828EABEE77B8}" destId="{21C60AA1-2081-7D49-A928-C2028E4DF0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7F4574-C4A9-7841-99CA-B032C1313689}" type="doc">
      <dgm:prSet loTypeId="urn:microsoft.com/office/officeart/2008/layout/VerticalCurvedList" loCatId="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B530570-8AC6-F841-8578-92CA12827358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US" sz="4000" dirty="0">
            <a:solidFill>
              <a:schemeClr val="tx2">
                <a:lumMod val="75000"/>
              </a:schemeClr>
            </a:solidFill>
          </a:endParaRPr>
        </a:p>
      </dgm:t>
    </dgm:pt>
    <dgm:pt modelId="{266AFA82-E2DB-7741-BD41-1C8D80B1C3D5}" type="parTrans" cxnId="{BC0085F0-080B-0844-BDC0-66A28AD250EA}">
      <dgm:prSet/>
      <dgm:spPr/>
      <dgm:t>
        <a:bodyPr/>
        <a:lstStyle/>
        <a:p>
          <a:endParaRPr lang="en-US"/>
        </a:p>
      </dgm:t>
    </dgm:pt>
    <dgm:pt modelId="{21FBEEF6-9477-F74C-A8FE-78A97E502DE9}" type="sibTrans" cxnId="{BC0085F0-080B-0844-BDC0-66A28AD250EA}">
      <dgm:prSet/>
      <dgm:spPr/>
      <dgm:t>
        <a:bodyPr/>
        <a:lstStyle/>
        <a:p>
          <a:endParaRPr lang="en-US"/>
        </a:p>
      </dgm:t>
    </dgm:pt>
    <dgm:pt modelId="{46BC309C-1F3D-3742-9478-E57C525B31E9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US" sz="4000" dirty="0">
            <a:solidFill>
              <a:schemeClr val="tx2">
                <a:lumMod val="75000"/>
              </a:schemeClr>
            </a:solidFill>
          </a:endParaRPr>
        </a:p>
      </dgm:t>
    </dgm:pt>
    <dgm:pt modelId="{DF4414FF-7842-A345-AE8A-6F3FE18A326A}" type="parTrans" cxnId="{0CD0DBB8-EF83-C44C-A7D1-5D9CCF28FB1E}">
      <dgm:prSet/>
      <dgm:spPr/>
      <dgm:t>
        <a:bodyPr/>
        <a:lstStyle/>
        <a:p>
          <a:endParaRPr lang="en-US"/>
        </a:p>
      </dgm:t>
    </dgm:pt>
    <dgm:pt modelId="{7F3E79B5-E5CE-474B-B6E9-2384018D1DFF}" type="sibTrans" cxnId="{0CD0DBB8-EF83-C44C-A7D1-5D9CCF28FB1E}">
      <dgm:prSet/>
      <dgm:spPr/>
      <dgm:t>
        <a:bodyPr/>
        <a:lstStyle/>
        <a:p>
          <a:endParaRPr lang="en-US"/>
        </a:p>
      </dgm:t>
    </dgm:pt>
    <dgm:pt modelId="{3459156C-E03D-A24E-B40C-59DA39820179}" type="pres">
      <dgm:prSet presAssocID="{987F4574-C4A9-7841-99CA-B032C131368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A6FAF2-C7D4-734C-8173-62D0A1D8E876}" type="pres">
      <dgm:prSet presAssocID="{987F4574-C4A9-7841-99CA-B032C1313689}" presName="Name1" presStyleCnt="0"/>
      <dgm:spPr/>
    </dgm:pt>
    <dgm:pt modelId="{CD116E10-EA42-864A-837E-0C027CA00E02}" type="pres">
      <dgm:prSet presAssocID="{987F4574-C4A9-7841-99CA-B032C1313689}" presName="cycle" presStyleCnt="0"/>
      <dgm:spPr/>
    </dgm:pt>
    <dgm:pt modelId="{FCC05ACA-F573-0045-8DA7-4C614631EF08}" type="pres">
      <dgm:prSet presAssocID="{987F4574-C4A9-7841-99CA-B032C1313689}" presName="srcNode" presStyleLbl="node1" presStyleIdx="0" presStyleCnt="2"/>
      <dgm:spPr/>
    </dgm:pt>
    <dgm:pt modelId="{FB9E63AA-B6F9-6542-A7A5-1AEFE988BD10}" type="pres">
      <dgm:prSet presAssocID="{987F4574-C4A9-7841-99CA-B032C1313689}" presName="conn" presStyleLbl="parChTrans1D2" presStyleIdx="0" presStyleCnt="1"/>
      <dgm:spPr/>
      <dgm:t>
        <a:bodyPr/>
        <a:lstStyle/>
        <a:p>
          <a:endParaRPr lang="en-US"/>
        </a:p>
      </dgm:t>
    </dgm:pt>
    <dgm:pt modelId="{12233C68-F5DF-1444-BF54-676B8A218A55}" type="pres">
      <dgm:prSet presAssocID="{987F4574-C4A9-7841-99CA-B032C1313689}" presName="extraNode" presStyleLbl="node1" presStyleIdx="0" presStyleCnt="2"/>
      <dgm:spPr/>
    </dgm:pt>
    <dgm:pt modelId="{54C34480-F245-AA4A-B96D-F5E46727D95B}" type="pres">
      <dgm:prSet presAssocID="{987F4574-C4A9-7841-99CA-B032C1313689}" presName="dstNode" presStyleLbl="node1" presStyleIdx="0" presStyleCnt="2"/>
      <dgm:spPr/>
    </dgm:pt>
    <dgm:pt modelId="{6D61BB9D-C639-E244-99CF-5DE688C9F949}" type="pres">
      <dgm:prSet presAssocID="{6B530570-8AC6-F841-8578-92CA12827358}" presName="text_1" presStyleLbl="node1" presStyleIdx="0" presStyleCnt="2" custScaleY="736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CA113-1400-E546-94A3-1871AE56BCEA}" type="pres">
      <dgm:prSet presAssocID="{6B530570-8AC6-F841-8578-92CA12827358}" presName="accent_1" presStyleCnt="0"/>
      <dgm:spPr/>
    </dgm:pt>
    <dgm:pt modelId="{19F9DBB0-FA6F-A746-8373-CE061994FBD7}" type="pres">
      <dgm:prSet presAssocID="{6B530570-8AC6-F841-8578-92CA12827358}" presName="accentRepeatNode" presStyleLbl="solidFgAcc1" presStyleIdx="0" presStyleCnt="2"/>
      <dgm:spPr>
        <a:solidFill>
          <a:schemeClr val="accent1"/>
        </a:solidFill>
      </dgm:spPr>
    </dgm:pt>
    <dgm:pt modelId="{D5989F3C-4C3D-5046-B7BC-6A7A15B2E301}" type="pres">
      <dgm:prSet presAssocID="{46BC309C-1F3D-3742-9478-E57C525B31E9}" presName="text_2" presStyleLbl="node1" presStyleIdx="1" presStyleCnt="2" custScaleY="738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15CF2A-15C3-3F4E-8760-B08A613D82F9}" type="pres">
      <dgm:prSet presAssocID="{46BC309C-1F3D-3742-9478-E57C525B31E9}" presName="accent_2" presStyleCnt="0"/>
      <dgm:spPr/>
    </dgm:pt>
    <dgm:pt modelId="{21C60AA1-2081-7D49-A928-C2028E4DF03D}" type="pres">
      <dgm:prSet presAssocID="{46BC309C-1F3D-3742-9478-E57C525B31E9}" presName="accentRepeatNode" presStyleLbl="solidFgAcc1" presStyleIdx="1" presStyleCnt="2"/>
      <dgm:spPr>
        <a:solidFill>
          <a:schemeClr val="accent1"/>
        </a:solidFill>
      </dgm:spPr>
    </dgm:pt>
  </dgm:ptLst>
  <dgm:cxnLst>
    <dgm:cxn modelId="{BC0085F0-080B-0844-BDC0-66A28AD250EA}" srcId="{987F4574-C4A9-7841-99CA-B032C1313689}" destId="{6B530570-8AC6-F841-8578-92CA12827358}" srcOrd="0" destOrd="0" parTransId="{266AFA82-E2DB-7741-BD41-1C8D80B1C3D5}" sibTransId="{21FBEEF6-9477-F74C-A8FE-78A97E502DE9}"/>
    <dgm:cxn modelId="{0CD0DBB8-EF83-C44C-A7D1-5D9CCF28FB1E}" srcId="{987F4574-C4A9-7841-99CA-B032C1313689}" destId="{46BC309C-1F3D-3742-9478-E57C525B31E9}" srcOrd="1" destOrd="0" parTransId="{DF4414FF-7842-A345-AE8A-6F3FE18A326A}" sibTransId="{7F3E79B5-E5CE-474B-B6E9-2384018D1DFF}"/>
    <dgm:cxn modelId="{6263C0BD-C3D1-C645-B250-0ABD1120C3B4}" type="presOf" srcId="{6B530570-8AC6-F841-8578-92CA12827358}" destId="{6D61BB9D-C639-E244-99CF-5DE688C9F949}" srcOrd="0" destOrd="0" presId="urn:microsoft.com/office/officeart/2008/layout/VerticalCurvedList"/>
    <dgm:cxn modelId="{742340B5-A480-A745-85B7-B09660352947}" type="presOf" srcId="{987F4574-C4A9-7841-99CA-B032C1313689}" destId="{3459156C-E03D-A24E-B40C-59DA39820179}" srcOrd="0" destOrd="0" presId="urn:microsoft.com/office/officeart/2008/layout/VerticalCurvedList"/>
    <dgm:cxn modelId="{ECDD87D9-E389-9841-98A3-2AA55E3ED1A4}" type="presOf" srcId="{21FBEEF6-9477-F74C-A8FE-78A97E502DE9}" destId="{FB9E63AA-B6F9-6542-A7A5-1AEFE988BD10}" srcOrd="0" destOrd="0" presId="urn:microsoft.com/office/officeart/2008/layout/VerticalCurvedList"/>
    <dgm:cxn modelId="{A84DFCFF-DB9F-5442-A8A3-27D11B7BC774}" type="presOf" srcId="{46BC309C-1F3D-3742-9478-E57C525B31E9}" destId="{D5989F3C-4C3D-5046-B7BC-6A7A15B2E301}" srcOrd="0" destOrd="0" presId="urn:microsoft.com/office/officeart/2008/layout/VerticalCurvedList"/>
    <dgm:cxn modelId="{EAFFC2B8-74D9-CB4B-B07E-1329792B4109}" type="presParOf" srcId="{3459156C-E03D-A24E-B40C-59DA39820179}" destId="{DDA6FAF2-C7D4-734C-8173-62D0A1D8E876}" srcOrd="0" destOrd="0" presId="urn:microsoft.com/office/officeart/2008/layout/VerticalCurvedList"/>
    <dgm:cxn modelId="{60CB2308-6B69-AA4B-AA8C-9ABCB96684BB}" type="presParOf" srcId="{DDA6FAF2-C7D4-734C-8173-62D0A1D8E876}" destId="{CD116E10-EA42-864A-837E-0C027CA00E02}" srcOrd="0" destOrd="0" presId="urn:microsoft.com/office/officeart/2008/layout/VerticalCurvedList"/>
    <dgm:cxn modelId="{FB85B1B4-47A2-6943-8D76-692D48183E91}" type="presParOf" srcId="{CD116E10-EA42-864A-837E-0C027CA00E02}" destId="{FCC05ACA-F573-0045-8DA7-4C614631EF08}" srcOrd="0" destOrd="0" presId="urn:microsoft.com/office/officeart/2008/layout/VerticalCurvedList"/>
    <dgm:cxn modelId="{0807266C-03D4-D54B-8773-F7BCF0057CB4}" type="presParOf" srcId="{CD116E10-EA42-864A-837E-0C027CA00E02}" destId="{FB9E63AA-B6F9-6542-A7A5-1AEFE988BD10}" srcOrd="1" destOrd="0" presId="urn:microsoft.com/office/officeart/2008/layout/VerticalCurvedList"/>
    <dgm:cxn modelId="{462DB064-9083-A644-B207-121F39AE668E}" type="presParOf" srcId="{CD116E10-EA42-864A-837E-0C027CA00E02}" destId="{12233C68-F5DF-1444-BF54-676B8A218A55}" srcOrd="2" destOrd="0" presId="urn:microsoft.com/office/officeart/2008/layout/VerticalCurvedList"/>
    <dgm:cxn modelId="{CD865D19-AC0B-FB41-920A-BB4151DBCCE9}" type="presParOf" srcId="{CD116E10-EA42-864A-837E-0C027CA00E02}" destId="{54C34480-F245-AA4A-B96D-F5E46727D95B}" srcOrd="3" destOrd="0" presId="urn:microsoft.com/office/officeart/2008/layout/VerticalCurvedList"/>
    <dgm:cxn modelId="{C2D05D8E-93A8-8B46-A123-E8DC9B30941C}" type="presParOf" srcId="{DDA6FAF2-C7D4-734C-8173-62D0A1D8E876}" destId="{6D61BB9D-C639-E244-99CF-5DE688C9F949}" srcOrd="1" destOrd="0" presId="urn:microsoft.com/office/officeart/2008/layout/VerticalCurvedList"/>
    <dgm:cxn modelId="{C466C9F8-0195-614B-84A7-D45B8CD7117D}" type="presParOf" srcId="{DDA6FAF2-C7D4-734C-8173-62D0A1D8E876}" destId="{040CA113-1400-E546-94A3-1871AE56BCEA}" srcOrd="2" destOrd="0" presId="urn:microsoft.com/office/officeart/2008/layout/VerticalCurvedList"/>
    <dgm:cxn modelId="{4C508D0A-64A8-AC49-A5B3-D8EDD46D5FAB}" type="presParOf" srcId="{040CA113-1400-E546-94A3-1871AE56BCEA}" destId="{19F9DBB0-FA6F-A746-8373-CE061994FBD7}" srcOrd="0" destOrd="0" presId="urn:microsoft.com/office/officeart/2008/layout/VerticalCurvedList"/>
    <dgm:cxn modelId="{C015DA31-A1A6-0A49-B04F-EA5CE747D2F4}" type="presParOf" srcId="{DDA6FAF2-C7D4-734C-8173-62D0A1D8E876}" destId="{D5989F3C-4C3D-5046-B7BC-6A7A15B2E301}" srcOrd="3" destOrd="0" presId="urn:microsoft.com/office/officeart/2008/layout/VerticalCurvedList"/>
    <dgm:cxn modelId="{C8155411-9524-D548-875C-F3FEAAFEC7FA}" type="presParOf" srcId="{DDA6FAF2-C7D4-734C-8173-62D0A1D8E876}" destId="{7015CF2A-15C3-3F4E-8760-B08A613D82F9}" srcOrd="4" destOrd="0" presId="urn:microsoft.com/office/officeart/2008/layout/VerticalCurvedList"/>
    <dgm:cxn modelId="{E57AEFFC-C43D-B343-B933-0055898968BC}" type="presParOf" srcId="{7015CF2A-15C3-3F4E-8760-B08A613D82F9}" destId="{21C60AA1-2081-7D49-A928-C2028E4DF0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2C5A37-E427-5B42-A51D-C8BB598286E1}" type="doc">
      <dgm:prSet loTypeId="urn:microsoft.com/office/officeart/2005/8/layout/process1" loCatId="" qsTypeId="urn:microsoft.com/office/officeart/2005/8/quickstyle/simple2" qsCatId="simple" csTypeId="urn:microsoft.com/office/officeart/2005/8/colors/accent3_2" csCatId="accent3" phldr="1"/>
      <dgm:spPr/>
    </dgm:pt>
    <dgm:pt modelId="{C8A70DE4-453A-E845-A285-8401728470B4}">
      <dgm:prSet phldrT="[Text]"/>
      <dgm:spPr/>
      <dgm:t>
        <a:bodyPr/>
        <a:lstStyle/>
        <a:p>
          <a:r>
            <a:rPr lang="en-US" dirty="0" smtClean="0"/>
            <a:t>Number of P&amp;L Discrepancies fall</a:t>
          </a:r>
          <a:endParaRPr lang="en-US" dirty="0"/>
        </a:p>
      </dgm:t>
    </dgm:pt>
    <dgm:pt modelId="{EF1BF10E-E77C-E944-94E3-25ECD90C5E88}" type="parTrans" cxnId="{08669354-93AF-5847-915D-C86C5A397854}">
      <dgm:prSet/>
      <dgm:spPr/>
      <dgm:t>
        <a:bodyPr/>
        <a:lstStyle/>
        <a:p>
          <a:endParaRPr lang="en-US"/>
        </a:p>
      </dgm:t>
    </dgm:pt>
    <dgm:pt modelId="{6BC82EE7-7BD0-614B-ADC9-3346968768E3}" type="sibTrans" cxnId="{08669354-93AF-5847-915D-C86C5A397854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1B3B440C-6614-184D-91C8-52B15F41DF9C}">
      <dgm:prSet phldrT="[Text]"/>
      <dgm:spPr/>
      <dgm:t>
        <a:bodyPr/>
        <a:lstStyle/>
        <a:p>
          <a:r>
            <a:rPr lang="en-US" dirty="0" smtClean="0"/>
            <a:t>Decrease in compensation due to manual mistakes</a:t>
          </a:r>
          <a:endParaRPr lang="en-US" dirty="0"/>
        </a:p>
      </dgm:t>
    </dgm:pt>
    <dgm:pt modelId="{2B155046-203C-1B4A-8CB4-03AF0EC9E905}" type="parTrans" cxnId="{4C228D57-E744-864A-B29E-9ECAAD4258E0}">
      <dgm:prSet/>
      <dgm:spPr/>
      <dgm:t>
        <a:bodyPr/>
        <a:lstStyle/>
        <a:p>
          <a:endParaRPr lang="en-US"/>
        </a:p>
      </dgm:t>
    </dgm:pt>
    <dgm:pt modelId="{F5D40F84-12FD-834E-A12F-FDEE8612A2D5}" type="sibTrans" cxnId="{4C228D57-E744-864A-B29E-9ECAAD4258E0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E4531A65-62E9-1E49-9A1B-0A587FFFACA3}">
      <dgm:prSet phldrT="[Text]"/>
      <dgm:spPr/>
      <dgm:t>
        <a:bodyPr/>
        <a:lstStyle/>
        <a:p>
          <a:r>
            <a:rPr lang="en-US" dirty="0" smtClean="0"/>
            <a:t>Less fines &amp; Compensation</a:t>
          </a:r>
          <a:endParaRPr lang="en-US" dirty="0"/>
        </a:p>
      </dgm:t>
    </dgm:pt>
    <dgm:pt modelId="{64E14F89-5FBD-1D40-BFCB-25511D84ABF2}" type="parTrans" cxnId="{51F80B4D-401E-7243-BDB1-83BAC6713F10}">
      <dgm:prSet/>
      <dgm:spPr/>
      <dgm:t>
        <a:bodyPr/>
        <a:lstStyle/>
        <a:p>
          <a:endParaRPr lang="en-US"/>
        </a:p>
      </dgm:t>
    </dgm:pt>
    <dgm:pt modelId="{6FB74F47-8160-2E4B-881D-6DB9BA723297}" type="sibTrans" cxnId="{51F80B4D-401E-7243-BDB1-83BAC6713F10}">
      <dgm:prSet/>
      <dgm:spPr/>
      <dgm:t>
        <a:bodyPr/>
        <a:lstStyle/>
        <a:p>
          <a:endParaRPr lang="en-US"/>
        </a:p>
      </dgm:t>
    </dgm:pt>
    <dgm:pt modelId="{A4A7DBEC-89AD-FF41-9157-DC2B827A5B45}" type="pres">
      <dgm:prSet presAssocID="{9B2C5A37-E427-5B42-A51D-C8BB598286E1}" presName="Name0" presStyleCnt="0">
        <dgm:presLayoutVars>
          <dgm:dir/>
          <dgm:resizeHandles val="exact"/>
        </dgm:presLayoutVars>
      </dgm:prSet>
      <dgm:spPr/>
    </dgm:pt>
    <dgm:pt modelId="{3E6500EC-2A4C-8841-BC0A-131EF93242C3}" type="pres">
      <dgm:prSet presAssocID="{C8A70DE4-453A-E845-A285-8401728470B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BB5D8-6D68-D347-83EF-350D9A1C258C}" type="pres">
      <dgm:prSet presAssocID="{6BC82EE7-7BD0-614B-ADC9-3346968768E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DFCA03C6-D6C5-2840-90EA-DD3040E33E50}" type="pres">
      <dgm:prSet presAssocID="{6BC82EE7-7BD0-614B-ADC9-3346968768E3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2B1D5EC-F193-EB4E-8785-D1B35319CE48}" type="pres">
      <dgm:prSet presAssocID="{1B3B440C-6614-184D-91C8-52B15F41DF9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58BAD9-2721-FA48-8D5B-271915F70205}" type="pres">
      <dgm:prSet presAssocID="{F5D40F84-12FD-834E-A12F-FDEE8612A2D5}" presName="sibTrans" presStyleLbl="sibTrans2D1" presStyleIdx="1" presStyleCnt="2"/>
      <dgm:spPr/>
      <dgm:t>
        <a:bodyPr/>
        <a:lstStyle/>
        <a:p>
          <a:endParaRPr lang="en-US"/>
        </a:p>
      </dgm:t>
    </dgm:pt>
    <dgm:pt modelId="{6B200D33-AC8A-7646-91AC-39A6F27D0C5C}" type="pres">
      <dgm:prSet presAssocID="{F5D40F84-12FD-834E-A12F-FDEE8612A2D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E4205E03-FCA6-1A42-BA31-5CB22D3CA721}" type="pres">
      <dgm:prSet presAssocID="{E4531A65-62E9-1E49-9A1B-0A587FFFACA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F54377-7AA5-2A48-9A5C-1FC8628589CF}" type="presOf" srcId="{E4531A65-62E9-1E49-9A1B-0A587FFFACA3}" destId="{E4205E03-FCA6-1A42-BA31-5CB22D3CA721}" srcOrd="0" destOrd="0" presId="urn:microsoft.com/office/officeart/2005/8/layout/process1"/>
    <dgm:cxn modelId="{E9046542-6B54-5B41-96A6-98AE7B678864}" type="presOf" srcId="{9B2C5A37-E427-5B42-A51D-C8BB598286E1}" destId="{A4A7DBEC-89AD-FF41-9157-DC2B827A5B45}" srcOrd="0" destOrd="0" presId="urn:microsoft.com/office/officeart/2005/8/layout/process1"/>
    <dgm:cxn modelId="{08669354-93AF-5847-915D-C86C5A397854}" srcId="{9B2C5A37-E427-5B42-A51D-C8BB598286E1}" destId="{C8A70DE4-453A-E845-A285-8401728470B4}" srcOrd="0" destOrd="0" parTransId="{EF1BF10E-E77C-E944-94E3-25ECD90C5E88}" sibTransId="{6BC82EE7-7BD0-614B-ADC9-3346968768E3}"/>
    <dgm:cxn modelId="{C1E9374C-D314-5943-8554-2B5C69E80E62}" type="presOf" srcId="{1B3B440C-6614-184D-91C8-52B15F41DF9C}" destId="{C2B1D5EC-F193-EB4E-8785-D1B35319CE48}" srcOrd="0" destOrd="0" presId="urn:microsoft.com/office/officeart/2005/8/layout/process1"/>
    <dgm:cxn modelId="{7294EA7B-E64C-4349-8321-151A74D017CC}" type="presOf" srcId="{6BC82EE7-7BD0-614B-ADC9-3346968768E3}" destId="{DFCA03C6-D6C5-2840-90EA-DD3040E33E50}" srcOrd="1" destOrd="0" presId="urn:microsoft.com/office/officeart/2005/8/layout/process1"/>
    <dgm:cxn modelId="{4C228D57-E744-864A-B29E-9ECAAD4258E0}" srcId="{9B2C5A37-E427-5B42-A51D-C8BB598286E1}" destId="{1B3B440C-6614-184D-91C8-52B15F41DF9C}" srcOrd="1" destOrd="0" parTransId="{2B155046-203C-1B4A-8CB4-03AF0EC9E905}" sibTransId="{F5D40F84-12FD-834E-A12F-FDEE8612A2D5}"/>
    <dgm:cxn modelId="{51F80B4D-401E-7243-BDB1-83BAC6713F10}" srcId="{9B2C5A37-E427-5B42-A51D-C8BB598286E1}" destId="{E4531A65-62E9-1E49-9A1B-0A587FFFACA3}" srcOrd="2" destOrd="0" parTransId="{64E14F89-5FBD-1D40-BFCB-25511D84ABF2}" sibTransId="{6FB74F47-8160-2E4B-881D-6DB9BA723297}"/>
    <dgm:cxn modelId="{944B473C-D6CD-B649-9985-4607A95A828B}" type="presOf" srcId="{F5D40F84-12FD-834E-A12F-FDEE8612A2D5}" destId="{8558BAD9-2721-FA48-8D5B-271915F70205}" srcOrd="0" destOrd="0" presId="urn:microsoft.com/office/officeart/2005/8/layout/process1"/>
    <dgm:cxn modelId="{8BFA84E8-EB07-2D4A-B403-C49A04651480}" type="presOf" srcId="{C8A70DE4-453A-E845-A285-8401728470B4}" destId="{3E6500EC-2A4C-8841-BC0A-131EF93242C3}" srcOrd="0" destOrd="0" presId="urn:microsoft.com/office/officeart/2005/8/layout/process1"/>
    <dgm:cxn modelId="{5712BBF6-E39C-AD4D-824E-7C781D20F9A7}" type="presOf" srcId="{6BC82EE7-7BD0-614B-ADC9-3346968768E3}" destId="{68ABB5D8-6D68-D347-83EF-350D9A1C258C}" srcOrd="0" destOrd="0" presId="urn:microsoft.com/office/officeart/2005/8/layout/process1"/>
    <dgm:cxn modelId="{14702FFA-472C-CA4A-AB71-E55E0142E81C}" type="presOf" srcId="{F5D40F84-12FD-834E-A12F-FDEE8612A2D5}" destId="{6B200D33-AC8A-7646-91AC-39A6F27D0C5C}" srcOrd="1" destOrd="0" presId="urn:microsoft.com/office/officeart/2005/8/layout/process1"/>
    <dgm:cxn modelId="{A6F8F894-2B57-0847-9075-666C5CA30DC9}" type="presParOf" srcId="{A4A7DBEC-89AD-FF41-9157-DC2B827A5B45}" destId="{3E6500EC-2A4C-8841-BC0A-131EF93242C3}" srcOrd="0" destOrd="0" presId="urn:microsoft.com/office/officeart/2005/8/layout/process1"/>
    <dgm:cxn modelId="{54CE109C-58CD-DC41-8988-10226832559E}" type="presParOf" srcId="{A4A7DBEC-89AD-FF41-9157-DC2B827A5B45}" destId="{68ABB5D8-6D68-D347-83EF-350D9A1C258C}" srcOrd="1" destOrd="0" presId="urn:microsoft.com/office/officeart/2005/8/layout/process1"/>
    <dgm:cxn modelId="{4C127284-39D3-4A4F-A0E1-CA62871202D4}" type="presParOf" srcId="{68ABB5D8-6D68-D347-83EF-350D9A1C258C}" destId="{DFCA03C6-D6C5-2840-90EA-DD3040E33E50}" srcOrd="0" destOrd="0" presId="urn:microsoft.com/office/officeart/2005/8/layout/process1"/>
    <dgm:cxn modelId="{42D68894-30F0-6C4F-902D-246B2C304361}" type="presParOf" srcId="{A4A7DBEC-89AD-FF41-9157-DC2B827A5B45}" destId="{C2B1D5EC-F193-EB4E-8785-D1B35319CE48}" srcOrd="2" destOrd="0" presId="urn:microsoft.com/office/officeart/2005/8/layout/process1"/>
    <dgm:cxn modelId="{3B8D6763-C4FF-0643-9C59-BDB8BF29FB9B}" type="presParOf" srcId="{A4A7DBEC-89AD-FF41-9157-DC2B827A5B45}" destId="{8558BAD9-2721-FA48-8D5B-271915F70205}" srcOrd="3" destOrd="0" presId="urn:microsoft.com/office/officeart/2005/8/layout/process1"/>
    <dgm:cxn modelId="{7CC1EBD7-B664-7348-98EE-AFAB9409B9CF}" type="presParOf" srcId="{8558BAD9-2721-FA48-8D5B-271915F70205}" destId="{6B200D33-AC8A-7646-91AC-39A6F27D0C5C}" srcOrd="0" destOrd="0" presId="urn:microsoft.com/office/officeart/2005/8/layout/process1"/>
    <dgm:cxn modelId="{91472929-24E1-924A-82CE-37B53BD005B4}" type="presParOf" srcId="{A4A7DBEC-89AD-FF41-9157-DC2B827A5B45}" destId="{E4205E03-FCA6-1A42-BA31-5CB22D3CA72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9E63AA-B6F9-6542-A7A5-1AEFE988BD10}">
      <dsp:nvSpPr>
        <dsp:cNvPr id="0" name=""/>
        <dsp:cNvSpPr/>
      </dsp:nvSpPr>
      <dsp:spPr>
        <a:xfrm>
          <a:off x="-6522771" y="-997962"/>
          <a:ext cx="7766635" cy="7766635"/>
        </a:xfrm>
        <a:prstGeom prst="blockArc">
          <a:avLst>
            <a:gd name="adj1" fmla="val 18900000"/>
            <a:gd name="adj2" fmla="val 2700000"/>
            <a:gd name="adj3" fmla="val 278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61BB9D-C639-E244-99CF-5DE688C9F949}">
      <dsp:nvSpPr>
        <dsp:cNvPr id="0" name=""/>
        <dsp:cNvSpPr/>
      </dsp:nvSpPr>
      <dsp:spPr>
        <a:xfrm>
          <a:off x="800974" y="728915"/>
          <a:ext cx="7247389" cy="850452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6100" tIns="111760" rIns="111760" bIns="11176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800974" y="728915"/>
        <a:ext cx="7247389" cy="850452"/>
      </dsp:txXfrm>
    </dsp:sp>
    <dsp:sp modelId="{19F9DBB0-FA6F-A746-8373-CE061994FBD7}">
      <dsp:nvSpPr>
        <dsp:cNvPr id="0" name=""/>
        <dsp:cNvSpPr/>
      </dsp:nvSpPr>
      <dsp:spPr>
        <a:xfrm>
          <a:off x="79635" y="432803"/>
          <a:ext cx="1442677" cy="1442677"/>
        </a:xfrm>
        <a:prstGeom prst="ellipse">
          <a:avLst/>
        </a:prstGeom>
        <a:solidFill>
          <a:schemeClr val="accent1"/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A591C88-3A11-BF48-80BD-324F4B44EE2B}">
      <dsp:nvSpPr>
        <dsp:cNvPr id="0" name=""/>
        <dsp:cNvSpPr/>
      </dsp:nvSpPr>
      <dsp:spPr>
        <a:xfrm>
          <a:off x="1220505" y="2460556"/>
          <a:ext cx="6827858" cy="849598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6100" tIns="111760" rIns="111760" bIns="11176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1220505" y="2460556"/>
        <a:ext cx="6827858" cy="849598"/>
      </dsp:txXfrm>
    </dsp:sp>
    <dsp:sp modelId="{693B8A03-E47A-0B47-A10E-91C027F92EAA}">
      <dsp:nvSpPr>
        <dsp:cNvPr id="0" name=""/>
        <dsp:cNvSpPr/>
      </dsp:nvSpPr>
      <dsp:spPr>
        <a:xfrm>
          <a:off x="530429" y="2166310"/>
          <a:ext cx="1442677" cy="1442677"/>
        </a:xfrm>
        <a:prstGeom prst="ellipse">
          <a:avLst/>
        </a:prstGeom>
        <a:solidFill>
          <a:schemeClr val="accent1"/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5A89A1E-DF71-8C48-B12F-B34C489A935E}">
      <dsp:nvSpPr>
        <dsp:cNvPr id="0" name=""/>
        <dsp:cNvSpPr/>
      </dsp:nvSpPr>
      <dsp:spPr>
        <a:xfrm>
          <a:off x="800974" y="4191769"/>
          <a:ext cx="7247389" cy="849598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6100" tIns="111760" rIns="111760" bIns="11176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800974" y="4191769"/>
        <a:ext cx="7247389" cy="849598"/>
      </dsp:txXfrm>
    </dsp:sp>
    <dsp:sp modelId="{21C60AA1-2081-7D49-A928-C2028E4DF03D}">
      <dsp:nvSpPr>
        <dsp:cNvPr id="0" name=""/>
        <dsp:cNvSpPr/>
      </dsp:nvSpPr>
      <dsp:spPr>
        <a:xfrm>
          <a:off x="79635" y="3895229"/>
          <a:ext cx="1442677" cy="1442677"/>
        </a:xfrm>
        <a:prstGeom prst="ellipse">
          <a:avLst/>
        </a:prstGeom>
        <a:solidFill>
          <a:schemeClr val="accent1"/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9E63AA-B6F9-6542-A7A5-1AEFE988BD10}">
      <dsp:nvSpPr>
        <dsp:cNvPr id="0" name=""/>
        <dsp:cNvSpPr/>
      </dsp:nvSpPr>
      <dsp:spPr>
        <a:xfrm>
          <a:off x="-6522771" y="-997962"/>
          <a:ext cx="7766635" cy="7766635"/>
        </a:xfrm>
        <a:prstGeom prst="blockArc">
          <a:avLst>
            <a:gd name="adj1" fmla="val 18900000"/>
            <a:gd name="adj2" fmla="val 2700000"/>
            <a:gd name="adj3" fmla="val 278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61BB9D-C639-E244-99CF-5DE688C9F949}">
      <dsp:nvSpPr>
        <dsp:cNvPr id="0" name=""/>
        <dsp:cNvSpPr/>
      </dsp:nvSpPr>
      <dsp:spPr>
        <a:xfrm>
          <a:off x="800974" y="728915"/>
          <a:ext cx="7247389" cy="850452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6100" tIns="101600" rIns="101600" bIns="1016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800974" y="728915"/>
        <a:ext cx="7247389" cy="850452"/>
      </dsp:txXfrm>
    </dsp:sp>
    <dsp:sp modelId="{19F9DBB0-FA6F-A746-8373-CE061994FBD7}">
      <dsp:nvSpPr>
        <dsp:cNvPr id="0" name=""/>
        <dsp:cNvSpPr/>
      </dsp:nvSpPr>
      <dsp:spPr>
        <a:xfrm>
          <a:off x="79635" y="432803"/>
          <a:ext cx="1442677" cy="1442677"/>
        </a:xfrm>
        <a:prstGeom prst="ellipse">
          <a:avLst/>
        </a:prstGeom>
        <a:solidFill>
          <a:schemeClr val="accent1"/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A591C88-3A11-BF48-80BD-324F4B44EE2B}">
      <dsp:nvSpPr>
        <dsp:cNvPr id="0" name=""/>
        <dsp:cNvSpPr/>
      </dsp:nvSpPr>
      <dsp:spPr>
        <a:xfrm>
          <a:off x="1220505" y="2460556"/>
          <a:ext cx="6827858" cy="849598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6100" tIns="101600" rIns="101600" bIns="1016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1220505" y="2460556"/>
        <a:ext cx="6827858" cy="849598"/>
      </dsp:txXfrm>
    </dsp:sp>
    <dsp:sp modelId="{693B8A03-E47A-0B47-A10E-91C027F92EAA}">
      <dsp:nvSpPr>
        <dsp:cNvPr id="0" name=""/>
        <dsp:cNvSpPr/>
      </dsp:nvSpPr>
      <dsp:spPr>
        <a:xfrm>
          <a:off x="530429" y="2166310"/>
          <a:ext cx="1442677" cy="1442677"/>
        </a:xfrm>
        <a:prstGeom prst="ellipse">
          <a:avLst/>
        </a:prstGeom>
        <a:solidFill>
          <a:schemeClr val="accent1"/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5A89A1E-DF71-8C48-B12F-B34C489A935E}">
      <dsp:nvSpPr>
        <dsp:cNvPr id="0" name=""/>
        <dsp:cNvSpPr/>
      </dsp:nvSpPr>
      <dsp:spPr>
        <a:xfrm>
          <a:off x="800974" y="4191769"/>
          <a:ext cx="7247389" cy="849598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6100" tIns="101600" rIns="101600" bIns="1016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800974" y="4191769"/>
        <a:ext cx="7247389" cy="849598"/>
      </dsp:txXfrm>
    </dsp:sp>
    <dsp:sp modelId="{21C60AA1-2081-7D49-A928-C2028E4DF03D}">
      <dsp:nvSpPr>
        <dsp:cNvPr id="0" name=""/>
        <dsp:cNvSpPr/>
      </dsp:nvSpPr>
      <dsp:spPr>
        <a:xfrm>
          <a:off x="79635" y="3895229"/>
          <a:ext cx="1442677" cy="1442677"/>
        </a:xfrm>
        <a:prstGeom prst="ellipse">
          <a:avLst/>
        </a:prstGeom>
        <a:solidFill>
          <a:schemeClr val="accent1"/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9E63AA-B6F9-6542-A7A5-1AEFE988BD10}">
      <dsp:nvSpPr>
        <dsp:cNvPr id="0" name=""/>
        <dsp:cNvSpPr/>
      </dsp:nvSpPr>
      <dsp:spPr>
        <a:xfrm>
          <a:off x="-6473575" y="-997962"/>
          <a:ext cx="7766635" cy="7766635"/>
        </a:xfrm>
        <a:prstGeom prst="blockArc">
          <a:avLst>
            <a:gd name="adj1" fmla="val 18900000"/>
            <a:gd name="adj2" fmla="val 2700000"/>
            <a:gd name="adj3" fmla="val 278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61BB9D-C639-E244-99CF-5DE688C9F949}">
      <dsp:nvSpPr>
        <dsp:cNvPr id="0" name=""/>
        <dsp:cNvSpPr/>
      </dsp:nvSpPr>
      <dsp:spPr>
        <a:xfrm>
          <a:off x="1060800" y="1041298"/>
          <a:ext cx="7036758" cy="1214786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08558" tIns="101600" rIns="101600" bIns="1016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1060800" y="1041298"/>
        <a:ext cx="7036758" cy="1214786"/>
      </dsp:txXfrm>
    </dsp:sp>
    <dsp:sp modelId="{19F9DBB0-FA6F-A746-8373-CE061994FBD7}">
      <dsp:nvSpPr>
        <dsp:cNvPr id="0" name=""/>
        <dsp:cNvSpPr/>
      </dsp:nvSpPr>
      <dsp:spPr>
        <a:xfrm>
          <a:off x="30440" y="618331"/>
          <a:ext cx="2060720" cy="2060720"/>
        </a:xfrm>
        <a:prstGeom prst="ellipse">
          <a:avLst/>
        </a:prstGeom>
        <a:solidFill>
          <a:schemeClr val="accent1"/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5989F3C-4C3D-5046-B7BC-6A7A15B2E301}">
      <dsp:nvSpPr>
        <dsp:cNvPr id="0" name=""/>
        <dsp:cNvSpPr/>
      </dsp:nvSpPr>
      <dsp:spPr>
        <a:xfrm>
          <a:off x="1060800" y="3513619"/>
          <a:ext cx="7036758" cy="121679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08558" tIns="101600" rIns="101600" bIns="1016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1060800" y="3513619"/>
        <a:ext cx="7036758" cy="1216797"/>
      </dsp:txXfrm>
    </dsp:sp>
    <dsp:sp modelId="{21C60AA1-2081-7D49-A928-C2028E4DF03D}">
      <dsp:nvSpPr>
        <dsp:cNvPr id="0" name=""/>
        <dsp:cNvSpPr/>
      </dsp:nvSpPr>
      <dsp:spPr>
        <a:xfrm>
          <a:off x="30440" y="3091658"/>
          <a:ext cx="2060720" cy="2060720"/>
        </a:xfrm>
        <a:prstGeom prst="ellipse">
          <a:avLst/>
        </a:prstGeom>
        <a:solidFill>
          <a:schemeClr val="accent1"/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500EC-2A4C-8841-BC0A-131EF93242C3}">
      <dsp:nvSpPr>
        <dsp:cNvPr id="0" name=""/>
        <dsp:cNvSpPr/>
      </dsp:nvSpPr>
      <dsp:spPr>
        <a:xfrm>
          <a:off x="9473" y="1755954"/>
          <a:ext cx="2831601" cy="16989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Number of P&amp;L Discrepancies fall</a:t>
          </a:r>
          <a:endParaRPr lang="en-US" sz="2500" kern="1200" dirty="0"/>
        </a:p>
      </dsp:txBody>
      <dsp:txXfrm>
        <a:off x="59234" y="1805715"/>
        <a:ext cx="2732079" cy="1599439"/>
      </dsp:txXfrm>
    </dsp:sp>
    <dsp:sp modelId="{68ABB5D8-6D68-D347-83EF-350D9A1C258C}">
      <dsp:nvSpPr>
        <dsp:cNvPr id="0" name=""/>
        <dsp:cNvSpPr/>
      </dsp:nvSpPr>
      <dsp:spPr>
        <a:xfrm>
          <a:off x="3124235" y="2254316"/>
          <a:ext cx="600299" cy="7022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3124235" y="2394763"/>
        <a:ext cx="420209" cy="421343"/>
      </dsp:txXfrm>
    </dsp:sp>
    <dsp:sp modelId="{C2B1D5EC-F193-EB4E-8785-D1B35319CE48}">
      <dsp:nvSpPr>
        <dsp:cNvPr id="0" name=""/>
        <dsp:cNvSpPr/>
      </dsp:nvSpPr>
      <dsp:spPr>
        <a:xfrm>
          <a:off x="3973716" y="1755954"/>
          <a:ext cx="2831601" cy="16989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Decrease in compensation due to manual mistakes</a:t>
          </a:r>
          <a:endParaRPr lang="en-US" sz="2500" kern="1200" dirty="0"/>
        </a:p>
      </dsp:txBody>
      <dsp:txXfrm>
        <a:off x="4023477" y="1805715"/>
        <a:ext cx="2732079" cy="1599439"/>
      </dsp:txXfrm>
    </dsp:sp>
    <dsp:sp modelId="{8558BAD9-2721-FA48-8D5B-271915F70205}">
      <dsp:nvSpPr>
        <dsp:cNvPr id="0" name=""/>
        <dsp:cNvSpPr/>
      </dsp:nvSpPr>
      <dsp:spPr>
        <a:xfrm>
          <a:off x="7088478" y="2254316"/>
          <a:ext cx="600299" cy="7022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7088478" y="2394763"/>
        <a:ext cx="420209" cy="421343"/>
      </dsp:txXfrm>
    </dsp:sp>
    <dsp:sp modelId="{E4205E03-FCA6-1A42-BA31-5CB22D3CA721}">
      <dsp:nvSpPr>
        <dsp:cNvPr id="0" name=""/>
        <dsp:cNvSpPr/>
      </dsp:nvSpPr>
      <dsp:spPr>
        <a:xfrm>
          <a:off x="7937958" y="1755954"/>
          <a:ext cx="2831601" cy="16989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Less fines &amp; Compensation</a:t>
          </a:r>
          <a:endParaRPr lang="en-US" sz="2500" kern="1200" dirty="0"/>
        </a:p>
      </dsp:txBody>
      <dsp:txXfrm>
        <a:off x="7987719" y="1805715"/>
        <a:ext cx="2732079" cy="159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5F27B-E2E3-47F3-8802-931BD1E556B7}" type="datetimeFigureOut">
              <a:rPr lang="en-SG" smtClean="0"/>
              <a:t>10/8/17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67C6-20F3-4EF4-908F-C214071201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8483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C67C6-20F3-4EF4-908F-C21407120155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5171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0411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C67C6-20F3-4EF4-908F-C21407120155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8398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C67C6-20F3-4EF4-908F-C21407120155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4630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C67C6-20F3-4EF4-908F-C21407120155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097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C67C6-20F3-4EF4-908F-C21407120155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6543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243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C67C6-20F3-4EF4-908F-C21407120155}" type="slidenum">
              <a:rPr lang="en-SG" smtClean="0"/>
              <a:t>56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4267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C67C6-20F3-4EF4-908F-C21407120155}" type="slidenum">
              <a:rPr lang="en-SG" smtClean="0"/>
              <a:t>58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2904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C67C6-20F3-4EF4-908F-C21407120155}" type="slidenum">
              <a:rPr lang="en-SG" smtClean="0"/>
              <a:t>59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31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87A1D-194A-9448-A973-00FFF92FB30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8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C67C6-20F3-4EF4-908F-C21407120155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3193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C67C6-20F3-4EF4-908F-C21407120155}" type="slidenum">
              <a:rPr lang="en-SG" smtClean="0"/>
              <a:t>61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6596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C67C6-20F3-4EF4-908F-C21407120155}" type="slidenum">
              <a:rPr lang="en-SG" smtClean="0"/>
              <a:t>62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0144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87A1D-194A-9448-A973-00FFF92FB30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3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C67C6-20F3-4EF4-908F-C21407120155}" type="slidenum">
              <a:rPr lang="en-SG" smtClean="0"/>
              <a:t>65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8101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87A1D-194A-9448-A973-00FFF92FB30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1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C67C6-20F3-4EF4-908F-C21407120155}" type="slidenum">
              <a:rPr lang="en-SG" smtClean="0"/>
              <a:t>67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5891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273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87A1D-194A-9448-A973-00FFF92FB30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51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15056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87A1D-194A-9448-A973-00FFF92FB30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4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C67C6-20F3-4EF4-908F-C21407120155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846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C67C6-20F3-4EF4-908F-C21407120155}" type="slidenum">
              <a:rPr lang="en-SG" smtClean="0"/>
              <a:t>74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5287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C67C6-20F3-4EF4-908F-C21407120155}" type="slidenum">
              <a:rPr lang="en-SG" smtClean="0"/>
              <a:t>75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4724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4347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C67C6-20F3-4EF4-908F-C21407120155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9296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C67C6-20F3-4EF4-908F-C21407120155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302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C67C6-20F3-4EF4-908F-C21407120155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9546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C67C6-20F3-4EF4-908F-C21407120155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298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C67C6-20F3-4EF4-908F-C21407120155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6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764E9A-ECFC-455E-90B5-0AB2C75A7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30344E4-CEA5-490A-B362-7C3C0FCD55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3833FB2-86C1-4C61-90B9-81F7EB65E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5214-7561-452C-9E34-1420F0CADE79}" type="datetimeFigureOut">
              <a:rPr lang="en-SG" smtClean="0"/>
              <a:t>10/8/17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F36449B-6D2B-43A7-BF9D-B62FF6BA4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1A2D5B-94CD-4849-ADDB-4BDFE5624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E5C3B-4B8D-49C3-9AE0-9994EEAAAE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2042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F9AFC1-B780-4086-9977-AFF66E6E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1E29EB7-2955-4C1D-AB32-E3F4EA6AA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755D5DF-35D1-4FE9-82AE-F63E64B1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5214-7561-452C-9E34-1420F0CADE79}" type="datetimeFigureOut">
              <a:rPr lang="en-SG" smtClean="0"/>
              <a:t>10/8/17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5990E97-C088-4AC7-8C5A-35B851E75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EB96493-D719-406C-8F9E-9014F6E0B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E5C3B-4B8D-49C3-9AE0-9994EEAAAE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7182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B9B0391-FAC6-4BD8-838F-F57590A7E9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049476E-6A24-42F2-BDDC-D53C52D1F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EDC588-CA0D-4041-98A9-96A50AE8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5214-7561-452C-9E34-1420F0CADE79}" type="datetimeFigureOut">
              <a:rPr lang="en-SG" smtClean="0"/>
              <a:t>10/8/17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BC8808-3050-4196-94EC-DB7B42F9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FC7EA5C-17F4-479B-A790-B992CADC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E5C3B-4B8D-49C3-9AE0-9994EEAAAE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8990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9A9D7B-D860-4968-B8E9-B243F62F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4288A92-E69A-4607-B11B-B0213ECF8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333E21-BF87-40EA-B8A8-0498FE7EF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5214-7561-452C-9E34-1420F0CADE79}" type="datetimeFigureOut">
              <a:rPr lang="en-SG" smtClean="0"/>
              <a:t>10/8/17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270833B-A9B1-4CE6-B757-C6ABC321D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C63D499-E687-4BDA-A17D-ACA6933B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E5C3B-4B8D-49C3-9AE0-9994EEAAAE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641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8DA5AD-E8F1-4B51-9805-8311ACDF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44C9D4E-4DFD-47E2-8CB7-86BE49E01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1A99CE-0827-413F-B450-B40E838FF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5214-7561-452C-9E34-1420F0CADE79}" type="datetimeFigureOut">
              <a:rPr lang="en-SG" smtClean="0"/>
              <a:t>10/8/17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FAE99A5-4357-4B83-95A6-97EE0B679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CF8754-8B14-4708-BCA5-3BD5A0D16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E5C3B-4B8D-49C3-9AE0-9994EEAAAE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386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E2A0CC-2E4E-4570-8C85-D4D86EB9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CD4656-AB2E-405E-8C3D-012850DB6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91EDA39-9884-4FCD-84C4-AB523E98C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9A301CC-FCA2-4DF3-9513-574D3B48F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5214-7561-452C-9E34-1420F0CADE79}" type="datetimeFigureOut">
              <a:rPr lang="en-SG" smtClean="0"/>
              <a:t>10/8/17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E18E3C3-7894-41F9-8034-181F70429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F6CCAD-4C33-4F12-9753-3045F3175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E5C3B-4B8D-49C3-9AE0-9994EEAAAE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4153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2D729A-49EC-4351-A409-344920E88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5ABBA04-A04D-4D57-93E5-A7A46E410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2566CD6-FE0D-4842-B3FB-D5C11041C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296F46A-2272-4CF9-B110-5F107F59E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DE526E7-60B0-4771-8039-EB486D65B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F11D03B-4766-48B5-8BDF-40E57D82C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5214-7561-452C-9E34-1420F0CADE79}" type="datetimeFigureOut">
              <a:rPr lang="en-SG" smtClean="0"/>
              <a:t>10/8/17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F0BF86B-4ACD-49DC-92BE-2D11EB1F7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6250FB2-C540-4D09-8F47-39C4CB286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E5C3B-4B8D-49C3-9AE0-9994EEAAAE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045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4CF09B-572C-4372-A89E-AD5A00E2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666FC87-BC8F-4816-A2CB-727E03307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5214-7561-452C-9E34-1420F0CADE79}" type="datetimeFigureOut">
              <a:rPr lang="en-SG" smtClean="0"/>
              <a:t>10/8/17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B5BF83D-0CA6-46FB-8A1B-4EDF4DF62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0318367-377C-4FE0-8F66-02F7D532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E5C3B-4B8D-49C3-9AE0-9994EEAAAE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9989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D60D16D-7B87-41B8-B432-123557E9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5214-7561-452C-9E34-1420F0CADE79}" type="datetimeFigureOut">
              <a:rPr lang="en-SG" smtClean="0"/>
              <a:t>10/8/17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1ACAE21-C310-4D2E-A8A5-E6F18B41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6FBDC31-2C12-43E9-B0BE-A3B00112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E5C3B-4B8D-49C3-9AE0-9994EEAAAE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82539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196D25-BCB6-4DE7-B16F-E762B3173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A4847F-D68E-433A-A65B-C361A7B2C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8CD97D8-3B0D-47A4-934A-919C67BF5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26D6CA8-34A0-41C2-9D43-F19C1460C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5214-7561-452C-9E34-1420F0CADE79}" type="datetimeFigureOut">
              <a:rPr lang="en-SG" smtClean="0"/>
              <a:t>10/8/17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61A4931-6C4A-47AF-8790-ED0E8A82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28AB87D-2520-439B-BE7C-959272F71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E5C3B-4B8D-49C3-9AE0-9994EEAAAE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6409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FF0225-7BEE-40ED-95DF-91D44321B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26F0603-2B49-4FE1-A38E-16563FDD41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8013852-4AD7-42B8-ACA2-C438E368E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F0CAD06-4A8C-4331-882F-6FC6DE79C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5214-7561-452C-9E34-1420F0CADE79}" type="datetimeFigureOut">
              <a:rPr lang="en-SG" smtClean="0"/>
              <a:t>10/8/17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8263358-5998-4869-B70A-A48F5D2FC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132C954-7824-4450-ABFA-22D4CB77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E5C3B-4B8D-49C3-9AE0-9994EEAAAE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663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02D6AD2-1396-4553-A2D3-456821086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41A65F2-759F-4C49-B5AF-F6A6BA065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5308863-77C5-4254-8BFA-68FC27B2AE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85214-7561-452C-9E34-1420F0CADE79}" type="datetimeFigureOut">
              <a:rPr lang="en-SG" smtClean="0"/>
              <a:t>10/8/17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FDCF38A-F4FE-4B28-82DC-C9C994613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88B6A40-1ECF-4938-87FF-2FA2CAC0F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E5C3B-4B8D-49C3-9AE0-9994EEAAAE9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808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16.png"/><Relationship Id="rId1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27.png"/><Relationship Id="rId13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5.tif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5.tif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35.tif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35.tif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35.tif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9.tiff"/><Relationship Id="rId5" Type="http://schemas.openxmlformats.org/officeDocument/2006/relationships/image" Target="../media/image50.tiff"/><Relationship Id="rId6" Type="http://schemas.openxmlformats.org/officeDocument/2006/relationships/image" Target="../media/image51.tiff"/><Relationship Id="rId7" Type="http://schemas.openxmlformats.org/officeDocument/2006/relationships/image" Target="../media/image52.tiff"/><Relationship Id="rId8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4.tiff"/><Relationship Id="rId5" Type="http://schemas.openxmlformats.org/officeDocument/2006/relationships/image" Target="../media/image55.tiff"/><Relationship Id="rId6" Type="http://schemas.openxmlformats.org/officeDocument/2006/relationships/image" Target="../media/image56.tiff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4" Type="http://schemas.openxmlformats.org/officeDocument/2006/relationships/image" Target="../media/image58.tiff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61.tiff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4" Type="http://schemas.openxmlformats.org/officeDocument/2006/relationships/image" Target="../media/image63.tiff"/><Relationship Id="rId5" Type="http://schemas.openxmlformats.org/officeDocument/2006/relationships/image" Target="../media/image64.tiff"/><Relationship Id="rId6" Type="http://schemas.openxmlformats.org/officeDocument/2006/relationships/image" Target="../media/image65.tiff"/><Relationship Id="rId7" Type="http://schemas.openxmlformats.org/officeDocument/2006/relationships/image" Target="../media/image66.tiff"/><Relationship Id="rId8" Type="http://schemas.openxmlformats.org/officeDocument/2006/relationships/image" Target="../media/image67.tiff"/><Relationship Id="rId9" Type="http://schemas.openxmlformats.org/officeDocument/2006/relationships/image" Target="../media/image68.tiff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9.tiff"/><Relationship Id="rId5" Type="http://schemas.openxmlformats.org/officeDocument/2006/relationships/image" Target="../media/image70.tiff"/><Relationship Id="rId6" Type="http://schemas.openxmlformats.org/officeDocument/2006/relationships/image" Target="../media/image71.tiff"/><Relationship Id="rId7" Type="http://schemas.openxmlformats.org/officeDocument/2006/relationships/image" Target="../media/image7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39">
            <a:extLst>
              <a:ext uri="{FF2B5EF4-FFF2-40B4-BE49-F238E27FC236}">
                <a16:creationId xmlns:a16="http://schemas.microsoft.com/office/drawing/2014/main" xmlns="" id="{922FAEB1-72AA-4FC9-86A4-5F64EEE69DF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50089" y="1306795"/>
            <a:ext cx="10333297" cy="200935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UBS Group Technology &amp; Operations Case Challenge 2017</a:t>
            </a:r>
          </a:p>
        </p:txBody>
      </p:sp>
      <p:sp>
        <p:nvSpPr>
          <p:cNvPr id="3" name="Shape 2989">
            <a:extLst>
              <a:ext uri="{FF2B5EF4-FFF2-40B4-BE49-F238E27FC236}">
                <a16:creationId xmlns:a16="http://schemas.microsoft.com/office/drawing/2014/main" xmlns="" id="{11D93D8E-747F-44BA-9B07-A76496BA9068}"/>
              </a:ext>
            </a:extLst>
          </p:cNvPr>
          <p:cNvSpPr/>
          <p:nvPr/>
        </p:nvSpPr>
        <p:spPr>
          <a:xfrm>
            <a:off x="5329948" y="3503226"/>
            <a:ext cx="1573578" cy="1704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37" y="10629"/>
                </a:moveTo>
                <a:lnTo>
                  <a:pt x="12837" y="7739"/>
                </a:lnTo>
                <a:lnTo>
                  <a:pt x="9525" y="7739"/>
                </a:lnTo>
                <a:cubicBezTo>
                  <a:pt x="9525" y="9337"/>
                  <a:pt x="11006" y="10629"/>
                  <a:pt x="12837" y="10629"/>
                </a:cubicBezTo>
                <a:close/>
                <a:moveTo>
                  <a:pt x="16169" y="7739"/>
                </a:moveTo>
                <a:lnTo>
                  <a:pt x="12837" y="7739"/>
                </a:lnTo>
                <a:lnTo>
                  <a:pt x="12837" y="4848"/>
                </a:lnTo>
                <a:cubicBezTo>
                  <a:pt x="14667" y="4812"/>
                  <a:pt x="16149" y="6123"/>
                  <a:pt x="16169" y="7739"/>
                </a:cubicBezTo>
                <a:close/>
                <a:moveTo>
                  <a:pt x="21600" y="8511"/>
                </a:moveTo>
                <a:cubicBezTo>
                  <a:pt x="21579" y="3806"/>
                  <a:pt x="17218" y="0"/>
                  <a:pt x="11829" y="0"/>
                </a:cubicBezTo>
                <a:cubicBezTo>
                  <a:pt x="7426" y="0"/>
                  <a:pt x="3312" y="2891"/>
                  <a:pt x="2469" y="6087"/>
                </a:cubicBezTo>
                <a:cubicBezTo>
                  <a:pt x="2283" y="6805"/>
                  <a:pt x="2057" y="8654"/>
                  <a:pt x="2057" y="8654"/>
                </a:cubicBezTo>
                <a:lnTo>
                  <a:pt x="41" y="13161"/>
                </a:lnTo>
                <a:cubicBezTo>
                  <a:pt x="0" y="13233"/>
                  <a:pt x="0" y="13305"/>
                  <a:pt x="0" y="13412"/>
                </a:cubicBezTo>
                <a:cubicBezTo>
                  <a:pt x="0" y="13807"/>
                  <a:pt x="350" y="14077"/>
                  <a:pt x="761" y="14077"/>
                </a:cubicBezTo>
                <a:lnTo>
                  <a:pt x="2078" y="14077"/>
                </a:lnTo>
                <a:lnTo>
                  <a:pt x="2078" y="16465"/>
                </a:lnTo>
                <a:cubicBezTo>
                  <a:pt x="2078" y="18296"/>
                  <a:pt x="3785" y="19804"/>
                  <a:pt x="5904" y="19804"/>
                </a:cubicBezTo>
                <a:lnTo>
                  <a:pt x="18082" y="19804"/>
                </a:lnTo>
                <a:lnTo>
                  <a:pt x="18082" y="18494"/>
                </a:lnTo>
                <a:lnTo>
                  <a:pt x="10985" y="18494"/>
                </a:lnTo>
                <a:lnTo>
                  <a:pt x="11993" y="18009"/>
                </a:lnTo>
                <a:lnTo>
                  <a:pt x="18082" y="18009"/>
                </a:lnTo>
                <a:lnTo>
                  <a:pt x="18082" y="16698"/>
                </a:lnTo>
                <a:lnTo>
                  <a:pt x="14750" y="16698"/>
                </a:lnTo>
                <a:lnTo>
                  <a:pt x="15758" y="16213"/>
                </a:lnTo>
                <a:lnTo>
                  <a:pt x="18082" y="16213"/>
                </a:lnTo>
                <a:lnTo>
                  <a:pt x="18082" y="15046"/>
                </a:lnTo>
                <a:cubicBezTo>
                  <a:pt x="20242" y="13502"/>
                  <a:pt x="21600" y="11132"/>
                  <a:pt x="21600" y="8511"/>
                </a:cubicBezTo>
                <a:close/>
                <a:moveTo>
                  <a:pt x="4485" y="10360"/>
                </a:moveTo>
                <a:cubicBezTo>
                  <a:pt x="3888" y="10360"/>
                  <a:pt x="3394" y="9947"/>
                  <a:pt x="3394" y="9426"/>
                </a:cubicBezTo>
                <a:cubicBezTo>
                  <a:pt x="3394" y="8924"/>
                  <a:pt x="3909" y="8475"/>
                  <a:pt x="4485" y="8475"/>
                </a:cubicBezTo>
                <a:cubicBezTo>
                  <a:pt x="5081" y="8475"/>
                  <a:pt x="5554" y="8906"/>
                  <a:pt x="5554" y="9426"/>
                </a:cubicBezTo>
                <a:cubicBezTo>
                  <a:pt x="5554" y="9929"/>
                  <a:pt x="5061" y="10360"/>
                  <a:pt x="4485" y="10360"/>
                </a:cubicBezTo>
                <a:close/>
                <a:moveTo>
                  <a:pt x="12837" y="4435"/>
                </a:moveTo>
                <a:cubicBezTo>
                  <a:pt x="14914" y="4435"/>
                  <a:pt x="16601" y="5907"/>
                  <a:pt x="16601" y="7721"/>
                </a:cubicBezTo>
                <a:cubicBezTo>
                  <a:pt x="16601" y="9534"/>
                  <a:pt x="14914" y="10989"/>
                  <a:pt x="12837" y="10989"/>
                </a:cubicBezTo>
                <a:cubicBezTo>
                  <a:pt x="10759" y="10989"/>
                  <a:pt x="9072" y="9534"/>
                  <a:pt x="9072" y="7721"/>
                </a:cubicBezTo>
                <a:cubicBezTo>
                  <a:pt x="9072" y="5925"/>
                  <a:pt x="10759" y="4435"/>
                  <a:pt x="12837" y="4435"/>
                </a:cubicBezTo>
                <a:close/>
                <a:moveTo>
                  <a:pt x="7611" y="20289"/>
                </a:moveTo>
                <a:lnTo>
                  <a:pt x="18082" y="20289"/>
                </a:lnTo>
                <a:lnTo>
                  <a:pt x="18082" y="21600"/>
                </a:lnTo>
                <a:lnTo>
                  <a:pt x="7611" y="21600"/>
                </a:lnTo>
                <a:lnTo>
                  <a:pt x="7611" y="2028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175">
            <a:miter lim="400000"/>
          </a:ln>
        </p:spPr>
        <p:txBody>
          <a:bodyPr lIns="45719" rIns="45719" anchor="ctr"/>
          <a:lstStyle/>
          <a:p>
            <a:pPr algn="l" defTabSz="457200">
              <a:lnSpc>
                <a:spcPct val="93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40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046" y="628341"/>
            <a:ext cx="9958858" cy="348261"/>
          </a:xfrm>
        </p:spPr>
        <p:txBody>
          <a:bodyPr>
            <a:noAutofit/>
          </a:bodyPr>
          <a:lstStyle/>
          <a:p>
            <a:r>
              <a:rPr lang="en-SG" sz="2800" dirty="0">
                <a:solidFill>
                  <a:schemeClr val="bg2">
                    <a:lumMod val="90000"/>
                  </a:schemeClr>
                </a:solidFill>
              </a:rPr>
              <a:t>Inefficient problem solving process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596619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Problem2:</a:t>
            </a:r>
          </a:p>
        </p:txBody>
      </p:sp>
      <p:sp>
        <p:nvSpPr>
          <p:cNvPr id="30" name="Shape 1624">
            <a:extLst>
              <a:ext uri="{FF2B5EF4-FFF2-40B4-BE49-F238E27FC236}">
                <a16:creationId xmlns:a16="http://schemas.microsoft.com/office/drawing/2014/main" xmlns="" id="{BA93D27C-7340-458B-B920-2FE5EBDE77D7}"/>
              </a:ext>
            </a:extLst>
          </p:cNvPr>
          <p:cNvSpPr/>
          <p:nvPr/>
        </p:nvSpPr>
        <p:spPr>
          <a:xfrm>
            <a:off x="308621" y="159456"/>
            <a:ext cx="663133" cy="787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5" extrusionOk="0">
                <a:moveTo>
                  <a:pt x="21600" y="8147"/>
                </a:moveTo>
                <a:cubicBezTo>
                  <a:pt x="21600" y="10732"/>
                  <a:pt x="20133" y="13077"/>
                  <a:pt x="17860" y="14596"/>
                </a:cubicBezTo>
                <a:lnTo>
                  <a:pt x="17860" y="21555"/>
                </a:lnTo>
                <a:lnTo>
                  <a:pt x="7480" y="21555"/>
                </a:lnTo>
                <a:lnTo>
                  <a:pt x="7480" y="19045"/>
                </a:lnTo>
                <a:lnTo>
                  <a:pt x="5959" y="19045"/>
                </a:lnTo>
                <a:cubicBezTo>
                  <a:pt x="3848" y="19045"/>
                  <a:pt x="2130" y="17602"/>
                  <a:pt x="2130" y="15828"/>
                </a:cubicBezTo>
                <a:lnTo>
                  <a:pt x="2130" y="13543"/>
                </a:lnTo>
                <a:lnTo>
                  <a:pt x="805" y="13543"/>
                </a:lnTo>
                <a:cubicBezTo>
                  <a:pt x="358" y="13543"/>
                  <a:pt x="0" y="13243"/>
                  <a:pt x="0" y="12852"/>
                </a:cubicBezTo>
                <a:cubicBezTo>
                  <a:pt x="0" y="12777"/>
                  <a:pt x="0" y="12687"/>
                  <a:pt x="54" y="12596"/>
                </a:cubicBezTo>
                <a:lnTo>
                  <a:pt x="2076" y="8312"/>
                </a:lnTo>
                <a:cubicBezTo>
                  <a:pt x="2076" y="8312"/>
                  <a:pt x="2273" y="6539"/>
                  <a:pt x="2487" y="5862"/>
                </a:cubicBezTo>
                <a:cubicBezTo>
                  <a:pt x="3346" y="2811"/>
                  <a:pt x="7373" y="0"/>
                  <a:pt x="11829" y="0"/>
                </a:cubicBezTo>
                <a:cubicBezTo>
                  <a:pt x="17216" y="-45"/>
                  <a:pt x="21600" y="3608"/>
                  <a:pt x="21600" y="8147"/>
                </a:cubicBezTo>
                <a:close/>
                <a:moveTo>
                  <a:pt x="5619" y="9004"/>
                </a:moveTo>
                <a:cubicBezTo>
                  <a:pt x="5619" y="8493"/>
                  <a:pt x="5082" y="8102"/>
                  <a:pt x="4492" y="8102"/>
                </a:cubicBezTo>
                <a:cubicBezTo>
                  <a:pt x="3883" y="8102"/>
                  <a:pt x="3436" y="8538"/>
                  <a:pt x="3436" y="9004"/>
                </a:cubicBezTo>
                <a:cubicBezTo>
                  <a:pt x="3436" y="9500"/>
                  <a:pt x="3937" y="9936"/>
                  <a:pt x="4492" y="9936"/>
                </a:cubicBezTo>
                <a:cubicBezTo>
                  <a:pt x="5100" y="9891"/>
                  <a:pt x="5619" y="9500"/>
                  <a:pt x="5619" y="9004"/>
                </a:cubicBezTo>
                <a:close/>
                <a:moveTo>
                  <a:pt x="20347" y="8027"/>
                </a:moveTo>
                <a:cubicBezTo>
                  <a:pt x="20347" y="4119"/>
                  <a:pt x="16553" y="932"/>
                  <a:pt x="11918" y="932"/>
                </a:cubicBezTo>
                <a:cubicBezTo>
                  <a:pt x="9503" y="932"/>
                  <a:pt x="7319" y="1789"/>
                  <a:pt x="5762" y="3187"/>
                </a:cubicBezTo>
                <a:cubicBezTo>
                  <a:pt x="5762" y="3187"/>
                  <a:pt x="5655" y="8823"/>
                  <a:pt x="13279" y="8959"/>
                </a:cubicBezTo>
                <a:cubicBezTo>
                  <a:pt x="18576" y="8959"/>
                  <a:pt x="18164" y="12732"/>
                  <a:pt x="18164" y="12732"/>
                </a:cubicBezTo>
                <a:cubicBezTo>
                  <a:pt x="19524" y="11499"/>
                  <a:pt x="20347" y="9846"/>
                  <a:pt x="20347" y="8027"/>
                </a:cubicBezTo>
                <a:close/>
              </a:path>
            </a:pathLst>
          </a:custGeom>
          <a:solidFill>
            <a:srgbClr val="F1C7CF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096" y="10207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67107722"/>
              </p:ext>
            </p:extLst>
          </p:nvPr>
        </p:nvGraphicFramePr>
        <p:xfrm>
          <a:off x="3425939" y="1106534"/>
          <a:ext cx="8128000" cy="5770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2A5DEA15-7BED-4E2D-9D6F-AF8665E13F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316" y="1669024"/>
            <a:ext cx="1112813" cy="11128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0600588E-7321-4E4A-90D9-1516402A6D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6" y="3315810"/>
            <a:ext cx="1224403" cy="122440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DEA76B1C-7C2E-4B4F-92F5-EB9AC34295A1}"/>
              </a:ext>
            </a:extLst>
          </p:cNvPr>
          <p:cNvGrpSpPr/>
          <p:nvPr/>
        </p:nvGrpSpPr>
        <p:grpSpPr>
          <a:xfrm>
            <a:off x="3602952" y="5074186"/>
            <a:ext cx="1291539" cy="1386948"/>
            <a:chOff x="8410784" y="3835230"/>
            <a:chExt cx="1754296" cy="1744152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76F748A2-A7C9-44F4-B781-4EF4000264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4" b="12310"/>
            <a:stretch/>
          </p:blipFill>
          <p:spPr>
            <a:xfrm>
              <a:off x="9244469" y="3835230"/>
              <a:ext cx="920611" cy="68979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xmlns="" id="{CDF3554F-49D1-48D2-A817-79737B75A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4" b="12310"/>
            <a:stretch/>
          </p:blipFill>
          <p:spPr>
            <a:xfrm>
              <a:off x="9072314" y="3983391"/>
              <a:ext cx="920611" cy="68979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3033BD04-B3E7-4909-87AB-E234F89FA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4" b="12310"/>
            <a:stretch/>
          </p:blipFill>
          <p:spPr>
            <a:xfrm>
              <a:off x="8977769" y="4138860"/>
              <a:ext cx="920611" cy="68979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xmlns="" id="{B165CAF0-63B2-4B02-8162-10DCF0B97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4" b="12310"/>
            <a:stretch/>
          </p:blipFill>
          <p:spPr>
            <a:xfrm>
              <a:off x="8883224" y="4328289"/>
              <a:ext cx="920611" cy="68979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3B902717-8266-47AF-8544-F68285186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4" b="12310"/>
            <a:stretch/>
          </p:blipFill>
          <p:spPr>
            <a:xfrm>
              <a:off x="8772029" y="4396527"/>
              <a:ext cx="920611" cy="68979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xmlns="" id="{640E9F08-331E-4900-86FE-F088FFE43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4" b="12310"/>
            <a:stretch/>
          </p:blipFill>
          <p:spPr>
            <a:xfrm>
              <a:off x="8599874" y="4544688"/>
              <a:ext cx="920611" cy="68979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xmlns="" id="{54E97A82-9B7F-4FAC-98E9-D6E640CAB6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4" b="12310"/>
            <a:stretch/>
          </p:blipFill>
          <p:spPr>
            <a:xfrm>
              <a:off x="8505329" y="4700157"/>
              <a:ext cx="920611" cy="68979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xmlns="" id="{744A9482-7415-4AAB-80D8-E3D221BA2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4" b="12310"/>
            <a:stretch/>
          </p:blipFill>
          <p:spPr>
            <a:xfrm>
              <a:off x="8410784" y="4889586"/>
              <a:ext cx="920611" cy="68979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93061FBA-1016-4043-A965-CBF6EEF1E26E}"/>
              </a:ext>
            </a:extLst>
          </p:cNvPr>
          <p:cNvGrpSpPr/>
          <p:nvPr/>
        </p:nvGrpSpPr>
        <p:grpSpPr>
          <a:xfrm>
            <a:off x="1994663" y="3084859"/>
            <a:ext cx="1352041" cy="1352041"/>
            <a:chOff x="5597399" y="1292635"/>
            <a:chExt cx="1352041" cy="135204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673B2118-5676-44CB-ADE7-A6A701DE4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7399" y="1292635"/>
              <a:ext cx="1352041" cy="1352041"/>
            </a:xfrm>
            <a:prstGeom prst="rect">
              <a:avLst/>
            </a:prstGeom>
          </p:spPr>
        </p:pic>
        <p:pic>
          <p:nvPicPr>
            <p:cNvPr id="50" name="Picture 28">
              <a:extLst>
                <a:ext uri="{FF2B5EF4-FFF2-40B4-BE49-F238E27FC236}">
                  <a16:creationId xmlns:a16="http://schemas.microsoft.com/office/drawing/2014/main" xmlns="" id="{EF6A1776-AAAA-494A-AC47-A3118A39C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93550" y="1602054"/>
              <a:ext cx="426338" cy="398704"/>
            </a:xfrm>
            <a:prstGeom prst="rect">
              <a:avLst/>
            </a:prstGeom>
          </p:spPr>
        </p:pic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B25AA4EE-8CCD-450F-BA5A-FC99C15739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23" y="3130347"/>
            <a:ext cx="1217915" cy="1217915"/>
          </a:xfrm>
          <a:prstGeom prst="rect">
            <a:avLst/>
          </a:prstGeom>
        </p:spPr>
      </p:pic>
      <p:sp>
        <p:nvSpPr>
          <p:cNvPr id="52" name="TextBox 30">
            <a:extLst>
              <a:ext uri="{FF2B5EF4-FFF2-40B4-BE49-F238E27FC236}">
                <a16:creationId xmlns:a16="http://schemas.microsoft.com/office/drawing/2014/main" xmlns="" id="{030E735F-B751-49DD-BB67-345C4315D8B2}"/>
              </a:ext>
            </a:extLst>
          </p:cNvPr>
          <p:cNvSpPr txBox="1"/>
          <p:nvPr/>
        </p:nvSpPr>
        <p:spPr>
          <a:xfrm>
            <a:off x="1276357" y="4414824"/>
            <a:ext cx="2070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Identify and solve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44638" y="1858707"/>
            <a:ext cx="65717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No automation</a:t>
            </a:r>
            <a:endParaRPr lang="en-US" sz="4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4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390165" y="3609128"/>
            <a:ext cx="6571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Guess and check</a:t>
            </a:r>
            <a:endParaRPr lang="en-US" sz="4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953823" y="5359844"/>
            <a:ext cx="6571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Unnecessary communication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870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2" grpId="0"/>
      <p:bldP spid="23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65200" y="5735669"/>
            <a:ext cx="11226799" cy="2080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62272" y="2257425"/>
            <a:ext cx="7730253" cy="2286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>
                <a:solidFill>
                  <a:schemeClr val="accent1"/>
                </a:solidFill>
              </a:rPr>
              <a:t>Corrective over preventive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575" y="3636425"/>
            <a:ext cx="2789671" cy="276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046" y="628341"/>
            <a:ext cx="9958858" cy="348261"/>
          </a:xfrm>
        </p:spPr>
        <p:txBody>
          <a:bodyPr>
            <a:noAutofit/>
          </a:bodyPr>
          <a:lstStyle/>
          <a:p>
            <a:r>
              <a:rPr lang="en-SG" sz="2800" dirty="0">
                <a:solidFill>
                  <a:schemeClr val="bg2">
                    <a:lumMod val="90000"/>
                  </a:schemeClr>
                </a:solidFill>
              </a:rPr>
              <a:t>Corrective over preventive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596619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Problem3:</a:t>
            </a:r>
          </a:p>
        </p:txBody>
      </p:sp>
      <p:sp>
        <p:nvSpPr>
          <p:cNvPr id="30" name="Shape 1624">
            <a:extLst>
              <a:ext uri="{FF2B5EF4-FFF2-40B4-BE49-F238E27FC236}">
                <a16:creationId xmlns:a16="http://schemas.microsoft.com/office/drawing/2014/main" xmlns="" id="{BA93D27C-7340-458B-B920-2FE5EBDE77D7}"/>
              </a:ext>
            </a:extLst>
          </p:cNvPr>
          <p:cNvSpPr/>
          <p:nvPr/>
        </p:nvSpPr>
        <p:spPr>
          <a:xfrm>
            <a:off x="308621" y="159456"/>
            <a:ext cx="663133" cy="787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5" extrusionOk="0">
                <a:moveTo>
                  <a:pt x="21600" y="8147"/>
                </a:moveTo>
                <a:cubicBezTo>
                  <a:pt x="21600" y="10732"/>
                  <a:pt x="20133" y="13077"/>
                  <a:pt x="17860" y="14596"/>
                </a:cubicBezTo>
                <a:lnTo>
                  <a:pt x="17860" y="21555"/>
                </a:lnTo>
                <a:lnTo>
                  <a:pt x="7480" y="21555"/>
                </a:lnTo>
                <a:lnTo>
                  <a:pt x="7480" y="19045"/>
                </a:lnTo>
                <a:lnTo>
                  <a:pt x="5959" y="19045"/>
                </a:lnTo>
                <a:cubicBezTo>
                  <a:pt x="3848" y="19045"/>
                  <a:pt x="2130" y="17602"/>
                  <a:pt x="2130" y="15828"/>
                </a:cubicBezTo>
                <a:lnTo>
                  <a:pt x="2130" y="13543"/>
                </a:lnTo>
                <a:lnTo>
                  <a:pt x="805" y="13543"/>
                </a:lnTo>
                <a:cubicBezTo>
                  <a:pt x="358" y="13543"/>
                  <a:pt x="0" y="13243"/>
                  <a:pt x="0" y="12852"/>
                </a:cubicBezTo>
                <a:cubicBezTo>
                  <a:pt x="0" y="12777"/>
                  <a:pt x="0" y="12687"/>
                  <a:pt x="54" y="12596"/>
                </a:cubicBezTo>
                <a:lnTo>
                  <a:pt x="2076" y="8312"/>
                </a:lnTo>
                <a:cubicBezTo>
                  <a:pt x="2076" y="8312"/>
                  <a:pt x="2273" y="6539"/>
                  <a:pt x="2487" y="5862"/>
                </a:cubicBezTo>
                <a:cubicBezTo>
                  <a:pt x="3346" y="2811"/>
                  <a:pt x="7373" y="0"/>
                  <a:pt x="11829" y="0"/>
                </a:cubicBezTo>
                <a:cubicBezTo>
                  <a:pt x="17216" y="-45"/>
                  <a:pt x="21600" y="3608"/>
                  <a:pt x="21600" y="8147"/>
                </a:cubicBezTo>
                <a:close/>
                <a:moveTo>
                  <a:pt x="5619" y="9004"/>
                </a:moveTo>
                <a:cubicBezTo>
                  <a:pt x="5619" y="8493"/>
                  <a:pt x="5082" y="8102"/>
                  <a:pt x="4492" y="8102"/>
                </a:cubicBezTo>
                <a:cubicBezTo>
                  <a:pt x="3883" y="8102"/>
                  <a:pt x="3436" y="8538"/>
                  <a:pt x="3436" y="9004"/>
                </a:cubicBezTo>
                <a:cubicBezTo>
                  <a:pt x="3436" y="9500"/>
                  <a:pt x="3937" y="9936"/>
                  <a:pt x="4492" y="9936"/>
                </a:cubicBezTo>
                <a:cubicBezTo>
                  <a:pt x="5100" y="9891"/>
                  <a:pt x="5619" y="9500"/>
                  <a:pt x="5619" y="9004"/>
                </a:cubicBezTo>
                <a:close/>
                <a:moveTo>
                  <a:pt x="20347" y="8027"/>
                </a:moveTo>
                <a:cubicBezTo>
                  <a:pt x="20347" y="4119"/>
                  <a:pt x="16553" y="932"/>
                  <a:pt x="11918" y="932"/>
                </a:cubicBezTo>
                <a:cubicBezTo>
                  <a:pt x="9503" y="932"/>
                  <a:pt x="7319" y="1789"/>
                  <a:pt x="5762" y="3187"/>
                </a:cubicBezTo>
                <a:cubicBezTo>
                  <a:pt x="5762" y="3187"/>
                  <a:pt x="5655" y="8823"/>
                  <a:pt x="13279" y="8959"/>
                </a:cubicBezTo>
                <a:cubicBezTo>
                  <a:pt x="18576" y="8959"/>
                  <a:pt x="18164" y="12732"/>
                  <a:pt x="18164" y="12732"/>
                </a:cubicBezTo>
                <a:cubicBezTo>
                  <a:pt x="19524" y="11499"/>
                  <a:pt x="20347" y="9846"/>
                  <a:pt x="20347" y="8027"/>
                </a:cubicBezTo>
                <a:close/>
              </a:path>
            </a:pathLst>
          </a:custGeom>
          <a:solidFill>
            <a:srgbClr val="F1C7CF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096" y="10207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8375482"/>
              </p:ext>
            </p:extLst>
          </p:nvPr>
        </p:nvGraphicFramePr>
        <p:xfrm>
          <a:off x="3425939" y="1106534"/>
          <a:ext cx="8128000" cy="5770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79D1AE3A-DF39-4804-96B7-A2E30662B7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57" y="1675672"/>
            <a:ext cx="833232" cy="8332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445FB52D-86F2-4B9A-AC21-B88647F1B0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10" y="4797750"/>
            <a:ext cx="975427" cy="97542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0CFCF7BD-83EF-4FE9-A785-418EBB8CB82C}"/>
              </a:ext>
            </a:extLst>
          </p:cNvPr>
          <p:cNvSpPr/>
          <p:nvPr/>
        </p:nvSpPr>
        <p:spPr>
          <a:xfrm>
            <a:off x="1341943" y="3515765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</a:p>
        </p:txBody>
      </p:sp>
      <p:sp>
        <p:nvSpPr>
          <p:cNvPr id="37" name="TextBox 30">
            <a:extLst>
              <a:ext uri="{FF2B5EF4-FFF2-40B4-BE49-F238E27FC236}">
                <a16:creationId xmlns:a16="http://schemas.microsoft.com/office/drawing/2014/main" xmlns="" id="{690CAE31-EFED-4CE4-B71A-18D948120579}"/>
              </a:ext>
            </a:extLst>
          </p:cNvPr>
          <p:cNvSpPr txBox="1"/>
          <p:nvPr/>
        </p:nvSpPr>
        <p:spPr>
          <a:xfrm>
            <a:off x="1453806" y="2682771"/>
            <a:ext cx="81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Cure</a:t>
            </a:r>
          </a:p>
        </p:txBody>
      </p:sp>
      <p:sp>
        <p:nvSpPr>
          <p:cNvPr id="39" name="TextBox 30">
            <a:extLst>
              <a:ext uri="{FF2B5EF4-FFF2-40B4-BE49-F238E27FC236}">
                <a16:creationId xmlns:a16="http://schemas.microsoft.com/office/drawing/2014/main" xmlns="" id="{EC26CAAE-DDBD-473E-9CEC-ED17A9AA51EF}"/>
              </a:ext>
            </a:extLst>
          </p:cNvPr>
          <p:cNvSpPr txBox="1"/>
          <p:nvPr/>
        </p:nvSpPr>
        <p:spPr>
          <a:xfrm>
            <a:off x="1150698" y="5830898"/>
            <a:ext cx="139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Prevention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4067B23-FD14-483C-A3E2-66F401E3AE9F}"/>
              </a:ext>
            </a:extLst>
          </p:cNvPr>
          <p:cNvGrpSpPr/>
          <p:nvPr/>
        </p:nvGrpSpPr>
        <p:grpSpPr>
          <a:xfrm>
            <a:off x="3245492" y="1291520"/>
            <a:ext cx="2441302" cy="2602365"/>
            <a:chOff x="3884906" y="2165137"/>
            <a:chExt cx="2602365" cy="2602365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xmlns="" id="{807C6CE5-FD4E-4B85-85F6-CCE934EFB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4906" y="2165137"/>
              <a:ext cx="2602365" cy="2602365"/>
            </a:xfrm>
            <a:prstGeom prst="rect">
              <a:avLst/>
            </a:prstGeom>
          </p:spPr>
        </p:pic>
        <p:pic>
          <p:nvPicPr>
            <p:cNvPr id="54" name="Picture 28">
              <a:extLst>
                <a:ext uri="{FF2B5EF4-FFF2-40B4-BE49-F238E27FC236}">
                  <a16:creationId xmlns:a16="http://schemas.microsoft.com/office/drawing/2014/main" xmlns="" id="{E44B5410-9800-4DA4-A4B3-C94A32120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84660" y="3174917"/>
              <a:ext cx="1195353" cy="1117874"/>
            </a:xfrm>
            <a:prstGeom prst="rect">
              <a:avLst/>
            </a:prstGeom>
          </p:spPr>
        </p:pic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B396093A-EFC5-4100-8711-BAB3FC5D8F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73" y="4345817"/>
            <a:ext cx="2079495" cy="207949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675402" y="2383829"/>
            <a:ext cx="6571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Recurring problems</a:t>
            </a:r>
            <a:endParaRPr lang="en-US" sz="4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626317" y="4828746"/>
            <a:ext cx="6571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Economic losses</a:t>
            </a:r>
            <a:endParaRPr lang="en-US" sz="4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0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5" grpId="0"/>
      <p:bldP spid="37" grpId="0"/>
      <p:bldP spid="39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08">
            <a:extLst>
              <a:ext uri="{FF2B5EF4-FFF2-40B4-BE49-F238E27FC236}">
                <a16:creationId xmlns:a16="http://schemas.microsoft.com/office/drawing/2014/main" xmlns="" id="{2BD0D44B-CE56-4D21-86F3-28CFE8838BAE}"/>
              </a:ext>
            </a:extLst>
          </p:cNvPr>
          <p:cNvSpPr/>
          <p:nvPr/>
        </p:nvSpPr>
        <p:spPr>
          <a:xfrm rot="16200000">
            <a:off x="5324896" y="-594997"/>
            <a:ext cx="1506501" cy="8621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4841" y="21600"/>
                </a:moveTo>
                <a:lnTo>
                  <a:pt x="11023" y="21600"/>
                </a:lnTo>
                <a:lnTo>
                  <a:pt x="11023" y="21010"/>
                </a:lnTo>
                <a:lnTo>
                  <a:pt x="14841" y="21010"/>
                </a:lnTo>
                <a:cubicBezTo>
                  <a:pt x="17396" y="21010"/>
                  <a:pt x="19496" y="20418"/>
                  <a:pt x="19542" y="19689"/>
                </a:cubicBezTo>
                <a:cubicBezTo>
                  <a:pt x="19558" y="19327"/>
                  <a:pt x="19087" y="18980"/>
                  <a:pt x="18213" y="18721"/>
                </a:cubicBezTo>
                <a:cubicBezTo>
                  <a:pt x="17339" y="18461"/>
                  <a:pt x="16170" y="18320"/>
                  <a:pt x="14929" y="18320"/>
                </a:cubicBezTo>
                <a:lnTo>
                  <a:pt x="6746" y="18320"/>
                </a:lnTo>
                <a:cubicBezTo>
                  <a:pt x="3110" y="18320"/>
                  <a:pt x="104" y="17466"/>
                  <a:pt x="32" y="16417"/>
                </a:cubicBezTo>
                <a:cubicBezTo>
                  <a:pt x="1" y="15892"/>
                  <a:pt x="673" y="15401"/>
                  <a:pt x="1925" y="15026"/>
                </a:cubicBezTo>
                <a:cubicBezTo>
                  <a:pt x="3182" y="14656"/>
                  <a:pt x="4863" y="14450"/>
                  <a:pt x="6642" y="14450"/>
                </a:cubicBezTo>
                <a:lnTo>
                  <a:pt x="14825" y="14450"/>
                </a:lnTo>
                <a:cubicBezTo>
                  <a:pt x="17380" y="14450"/>
                  <a:pt x="19480" y="13858"/>
                  <a:pt x="19527" y="13128"/>
                </a:cubicBezTo>
                <a:cubicBezTo>
                  <a:pt x="19542" y="12765"/>
                  <a:pt x="19072" y="12420"/>
                  <a:pt x="18198" y="12160"/>
                </a:cubicBezTo>
                <a:cubicBezTo>
                  <a:pt x="17323" y="11900"/>
                  <a:pt x="16154" y="11758"/>
                  <a:pt x="14913" y="11758"/>
                </a:cubicBezTo>
                <a:lnTo>
                  <a:pt x="6730" y="11758"/>
                </a:lnTo>
                <a:cubicBezTo>
                  <a:pt x="3094" y="11758"/>
                  <a:pt x="89" y="10907"/>
                  <a:pt x="17" y="9858"/>
                </a:cubicBezTo>
                <a:cubicBezTo>
                  <a:pt x="-14" y="9334"/>
                  <a:pt x="658" y="8843"/>
                  <a:pt x="1915" y="8468"/>
                </a:cubicBezTo>
                <a:cubicBezTo>
                  <a:pt x="3167" y="8096"/>
                  <a:pt x="4848" y="7892"/>
                  <a:pt x="6627" y="7892"/>
                </a:cubicBezTo>
                <a:lnTo>
                  <a:pt x="14810" y="7892"/>
                </a:lnTo>
                <a:cubicBezTo>
                  <a:pt x="17365" y="7892"/>
                  <a:pt x="19470" y="7299"/>
                  <a:pt x="19511" y="6569"/>
                </a:cubicBezTo>
                <a:cubicBezTo>
                  <a:pt x="19527" y="6206"/>
                  <a:pt x="19061" y="5860"/>
                  <a:pt x="18182" y="5600"/>
                </a:cubicBezTo>
                <a:cubicBezTo>
                  <a:pt x="17308" y="5340"/>
                  <a:pt x="16139" y="5200"/>
                  <a:pt x="14898" y="5200"/>
                </a:cubicBezTo>
                <a:lnTo>
                  <a:pt x="6715" y="5200"/>
                </a:lnTo>
                <a:cubicBezTo>
                  <a:pt x="3079" y="5200"/>
                  <a:pt x="73" y="4347"/>
                  <a:pt x="1" y="3297"/>
                </a:cubicBezTo>
                <a:cubicBezTo>
                  <a:pt x="-30" y="2772"/>
                  <a:pt x="642" y="2282"/>
                  <a:pt x="1899" y="1906"/>
                </a:cubicBezTo>
                <a:cubicBezTo>
                  <a:pt x="3151" y="1536"/>
                  <a:pt x="4832" y="1330"/>
                  <a:pt x="6611" y="1330"/>
                </a:cubicBezTo>
                <a:lnTo>
                  <a:pt x="8980" y="1330"/>
                </a:lnTo>
                <a:cubicBezTo>
                  <a:pt x="9648" y="1330"/>
                  <a:pt x="10206" y="1168"/>
                  <a:pt x="10206" y="972"/>
                </a:cubicBezTo>
                <a:lnTo>
                  <a:pt x="10206" y="0"/>
                </a:lnTo>
                <a:lnTo>
                  <a:pt x="12260" y="0"/>
                </a:lnTo>
                <a:lnTo>
                  <a:pt x="12260" y="972"/>
                </a:lnTo>
                <a:cubicBezTo>
                  <a:pt x="12260" y="1493"/>
                  <a:pt x="10817" y="1920"/>
                  <a:pt x="9022" y="1920"/>
                </a:cubicBezTo>
                <a:lnTo>
                  <a:pt x="6658" y="1920"/>
                </a:lnTo>
                <a:cubicBezTo>
                  <a:pt x="5417" y="1920"/>
                  <a:pt x="4248" y="2065"/>
                  <a:pt x="3373" y="2320"/>
                </a:cubicBezTo>
                <a:cubicBezTo>
                  <a:pt x="2494" y="2580"/>
                  <a:pt x="2029" y="2922"/>
                  <a:pt x="2044" y="3289"/>
                </a:cubicBezTo>
                <a:cubicBezTo>
                  <a:pt x="2086" y="4018"/>
                  <a:pt x="4191" y="4612"/>
                  <a:pt x="6746" y="4612"/>
                </a:cubicBezTo>
                <a:lnTo>
                  <a:pt x="14929" y="4612"/>
                </a:lnTo>
                <a:cubicBezTo>
                  <a:pt x="16723" y="4612"/>
                  <a:pt x="18394" y="4816"/>
                  <a:pt x="19646" y="5188"/>
                </a:cubicBezTo>
                <a:cubicBezTo>
                  <a:pt x="20903" y="5558"/>
                  <a:pt x="21570" y="6052"/>
                  <a:pt x="21539" y="6578"/>
                </a:cubicBezTo>
                <a:cubicBezTo>
                  <a:pt x="21482" y="7627"/>
                  <a:pt x="18477" y="8480"/>
                  <a:pt x="14825" y="8480"/>
                </a:cubicBezTo>
                <a:lnTo>
                  <a:pt x="6642" y="8480"/>
                </a:lnTo>
                <a:cubicBezTo>
                  <a:pt x="5401" y="8480"/>
                  <a:pt x="4232" y="8625"/>
                  <a:pt x="3358" y="8880"/>
                </a:cubicBezTo>
                <a:cubicBezTo>
                  <a:pt x="2484" y="9142"/>
                  <a:pt x="2013" y="9482"/>
                  <a:pt x="2029" y="9849"/>
                </a:cubicBezTo>
                <a:cubicBezTo>
                  <a:pt x="2075" y="10579"/>
                  <a:pt x="4175" y="11172"/>
                  <a:pt x="6730" y="11172"/>
                </a:cubicBezTo>
                <a:lnTo>
                  <a:pt x="14913" y="11172"/>
                </a:lnTo>
                <a:cubicBezTo>
                  <a:pt x="16708" y="11172"/>
                  <a:pt x="18379" y="11376"/>
                  <a:pt x="19630" y="11746"/>
                </a:cubicBezTo>
                <a:cubicBezTo>
                  <a:pt x="20887" y="12118"/>
                  <a:pt x="21560" y="12612"/>
                  <a:pt x="21529" y="13137"/>
                </a:cubicBezTo>
                <a:cubicBezTo>
                  <a:pt x="21472" y="14186"/>
                  <a:pt x="18461" y="15040"/>
                  <a:pt x="14810" y="15040"/>
                </a:cubicBezTo>
                <a:lnTo>
                  <a:pt x="6627" y="15040"/>
                </a:lnTo>
                <a:cubicBezTo>
                  <a:pt x="5386" y="15040"/>
                  <a:pt x="4222" y="15185"/>
                  <a:pt x="3342" y="15440"/>
                </a:cubicBezTo>
                <a:cubicBezTo>
                  <a:pt x="2468" y="15700"/>
                  <a:pt x="2003" y="16042"/>
                  <a:pt x="2013" y="16408"/>
                </a:cubicBezTo>
                <a:cubicBezTo>
                  <a:pt x="2060" y="17138"/>
                  <a:pt x="4160" y="17730"/>
                  <a:pt x="6715" y="17730"/>
                </a:cubicBezTo>
                <a:lnTo>
                  <a:pt x="14898" y="17730"/>
                </a:lnTo>
                <a:cubicBezTo>
                  <a:pt x="16692" y="17730"/>
                  <a:pt x="18358" y="17936"/>
                  <a:pt x="19615" y="18306"/>
                </a:cubicBezTo>
                <a:cubicBezTo>
                  <a:pt x="20872" y="18678"/>
                  <a:pt x="21539" y="19172"/>
                  <a:pt x="21513" y="19697"/>
                </a:cubicBezTo>
                <a:cubicBezTo>
                  <a:pt x="21498" y="20746"/>
                  <a:pt x="18477" y="21600"/>
                  <a:pt x="14841" y="21600"/>
                </a:cubicBezTo>
              </a:path>
            </a:pathLst>
          </a:custGeom>
          <a:solidFill>
            <a:srgbClr val="DED9D7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" name="Shape 918">
            <a:extLst>
              <a:ext uri="{FF2B5EF4-FFF2-40B4-BE49-F238E27FC236}">
                <a16:creationId xmlns:a16="http://schemas.microsoft.com/office/drawing/2014/main" xmlns="" id="{0BFBF0A9-B753-4E21-8762-7D6E75339A0B}"/>
              </a:ext>
            </a:extLst>
          </p:cNvPr>
          <p:cNvSpPr/>
          <p:nvPr/>
        </p:nvSpPr>
        <p:spPr>
          <a:xfrm>
            <a:off x="4201890" y="2851420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20" name="Shape 924">
            <a:extLst>
              <a:ext uri="{FF2B5EF4-FFF2-40B4-BE49-F238E27FC236}">
                <a16:creationId xmlns:a16="http://schemas.microsoft.com/office/drawing/2014/main" xmlns="" id="{CF2102AB-2D37-4CEE-9249-3721AAFCE650}"/>
              </a:ext>
            </a:extLst>
          </p:cNvPr>
          <p:cNvSpPr/>
          <p:nvPr/>
        </p:nvSpPr>
        <p:spPr>
          <a:xfrm>
            <a:off x="10119511" y="3145464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78"/>
                  <a:pt x="3" y="9721"/>
                </a:cubicBezTo>
                <a:cubicBezTo>
                  <a:pt x="100" y="7321"/>
                  <a:pt x="1106" y="4856"/>
                  <a:pt x="3052" y="3040"/>
                </a:cubicBezTo>
                <a:cubicBezTo>
                  <a:pt x="4868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83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4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23" name="Shape 927">
            <a:extLst>
              <a:ext uri="{FF2B5EF4-FFF2-40B4-BE49-F238E27FC236}">
                <a16:creationId xmlns:a16="http://schemas.microsoft.com/office/drawing/2014/main" xmlns="" id="{5F83407B-D6BA-4A6B-9FB7-734B10B486DE}"/>
              </a:ext>
            </a:extLst>
          </p:cNvPr>
          <p:cNvSpPr/>
          <p:nvPr/>
        </p:nvSpPr>
        <p:spPr>
          <a:xfrm>
            <a:off x="1569299" y="3516291"/>
            <a:ext cx="396400" cy="398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2800"/>
                  <a:pt x="21171" y="14457"/>
                  <a:pt x="20170" y="16200"/>
                </a:cubicBezTo>
                <a:cubicBezTo>
                  <a:pt x="19168" y="17914"/>
                  <a:pt x="17938" y="19171"/>
                  <a:pt x="16193" y="20171"/>
                </a:cubicBezTo>
                <a:cubicBezTo>
                  <a:pt x="14476" y="21143"/>
                  <a:pt x="12788" y="21600"/>
                  <a:pt x="10814" y="21600"/>
                </a:cubicBezTo>
                <a:cubicBezTo>
                  <a:pt x="8812" y="21600"/>
                  <a:pt x="7124" y="21143"/>
                  <a:pt x="5407" y="20171"/>
                </a:cubicBezTo>
                <a:cubicBezTo>
                  <a:pt x="3691" y="19171"/>
                  <a:pt x="2460" y="17914"/>
                  <a:pt x="1459" y="16200"/>
                </a:cubicBezTo>
                <a:cubicBezTo>
                  <a:pt x="458" y="14457"/>
                  <a:pt x="0" y="12771"/>
                  <a:pt x="0" y="10800"/>
                </a:cubicBezTo>
                <a:cubicBezTo>
                  <a:pt x="0" y="8800"/>
                  <a:pt x="458" y="7114"/>
                  <a:pt x="1459" y="5400"/>
                </a:cubicBezTo>
                <a:cubicBezTo>
                  <a:pt x="2460" y="3686"/>
                  <a:pt x="3691" y="2429"/>
                  <a:pt x="5407" y="1457"/>
                </a:cubicBezTo>
                <a:cubicBezTo>
                  <a:pt x="7124" y="457"/>
                  <a:pt x="8840" y="0"/>
                  <a:pt x="10814" y="0"/>
                </a:cubicBezTo>
                <a:cubicBezTo>
                  <a:pt x="12788" y="0"/>
                  <a:pt x="14476" y="457"/>
                  <a:pt x="16193" y="1457"/>
                </a:cubicBezTo>
                <a:cubicBezTo>
                  <a:pt x="17938" y="2429"/>
                  <a:pt x="19168" y="3686"/>
                  <a:pt x="20170" y="5400"/>
                </a:cubicBezTo>
                <a:cubicBezTo>
                  <a:pt x="21171" y="7114"/>
                  <a:pt x="21600" y="8829"/>
                  <a:pt x="21600" y="10800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1" name="Shape 928">
            <a:extLst>
              <a:ext uri="{FF2B5EF4-FFF2-40B4-BE49-F238E27FC236}">
                <a16:creationId xmlns:a16="http://schemas.microsoft.com/office/drawing/2014/main" xmlns="" id="{2BBE5CEA-C632-486E-A03A-E7F0C6A54E49}"/>
              </a:ext>
            </a:extLst>
          </p:cNvPr>
          <p:cNvSpPr/>
          <p:nvPr/>
        </p:nvSpPr>
        <p:spPr>
          <a:xfrm rot="16200000">
            <a:off x="10098208" y="3641714"/>
            <a:ext cx="819979" cy="711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629" y="21600"/>
                </a:move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lnTo>
                  <a:pt x="21600" y="6645"/>
                </a:lnTo>
                <a:cubicBezTo>
                  <a:pt x="13370" y="6693"/>
                  <a:pt x="6629" y="13386"/>
                  <a:pt x="6629" y="21600"/>
                </a:cubicBezTo>
              </a:path>
            </a:pathLst>
          </a:custGeom>
          <a:solidFill>
            <a:srgbClr val="DED9D7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2" name="Shape 918">
            <a:extLst>
              <a:ext uri="{FF2B5EF4-FFF2-40B4-BE49-F238E27FC236}">
                <a16:creationId xmlns:a16="http://schemas.microsoft.com/office/drawing/2014/main" xmlns="" id="{2AAB473F-5B24-41DD-BC33-5C2D5F028C17}"/>
              </a:ext>
            </a:extLst>
          </p:cNvPr>
          <p:cNvSpPr/>
          <p:nvPr/>
        </p:nvSpPr>
        <p:spPr>
          <a:xfrm>
            <a:off x="2889093" y="4190064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3" name="Shape 918">
            <a:extLst>
              <a:ext uri="{FF2B5EF4-FFF2-40B4-BE49-F238E27FC236}">
                <a16:creationId xmlns:a16="http://schemas.microsoft.com/office/drawing/2014/main" xmlns="" id="{93DD9162-E72B-4A60-A6D0-25AB25A27D50}"/>
              </a:ext>
            </a:extLst>
          </p:cNvPr>
          <p:cNvSpPr/>
          <p:nvPr/>
        </p:nvSpPr>
        <p:spPr>
          <a:xfrm>
            <a:off x="5532083" y="4145116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4" name="Shape 918">
            <a:extLst>
              <a:ext uri="{FF2B5EF4-FFF2-40B4-BE49-F238E27FC236}">
                <a16:creationId xmlns:a16="http://schemas.microsoft.com/office/drawing/2014/main" xmlns="" id="{3F2E9B34-8FEC-4020-8111-B1E9E0CE6F74}"/>
              </a:ext>
            </a:extLst>
          </p:cNvPr>
          <p:cNvSpPr/>
          <p:nvPr/>
        </p:nvSpPr>
        <p:spPr>
          <a:xfrm>
            <a:off x="6820639" y="2851420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6" name="Shape 918">
            <a:extLst>
              <a:ext uri="{FF2B5EF4-FFF2-40B4-BE49-F238E27FC236}">
                <a16:creationId xmlns:a16="http://schemas.microsoft.com/office/drawing/2014/main" xmlns="" id="{AB97444F-F844-4718-92F4-CF9AD1848F54}"/>
              </a:ext>
            </a:extLst>
          </p:cNvPr>
          <p:cNvSpPr/>
          <p:nvPr/>
        </p:nvSpPr>
        <p:spPr>
          <a:xfrm>
            <a:off x="8175073" y="4190064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xmlns="" id="{70428526-BD28-48E7-9D6B-7EE249D1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490" y="3398914"/>
            <a:ext cx="596888" cy="1096223"/>
          </a:xfrm>
          <a:prstGeom prst="rect">
            <a:avLst/>
          </a:prstGeom>
        </p:spPr>
      </p:pic>
      <p:sp>
        <p:nvSpPr>
          <p:cNvPr id="152" name="Shape 1624">
            <a:extLst>
              <a:ext uri="{FF2B5EF4-FFF2-40B4-BE49-F238E27FC236}">
                <a16:creationId xmlns:a16="http://schemas.microsoft.com/office/drawing/2014/main" xmlns="" id="{421B9084-90C5-422F-9029-8DF5177A3933}"/>
              </a:ext>
            </a:extLst>
          </p:cNvPr>
          <p:cNvSpPr/>
          <p:nvPr/>
        </p:nvSpPr>
        <p:spPr>
          <a:xfrm>
            <a:off x="2710368" y="4809253"/>
            <a:ext cx="663133" cy="787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5" extrusionOk="0">
                <a:moveTo>
                  <a:pt x="21600" y="8147"/>
                </a:moveTo>
                <a:cubicBezTo>
                  <a:pt x="21600" y="10732"/>
                  <a:pt x="20133" y="13077"/>
                  <a:pt x="17860" y="14596"/>
                </a:cubicBezTo>
                <a:lnTo>
                  <a:pt x="17860" y="21555"/>
                </a:lnTo>
                <a:lnTo>
                  <a:pt x="7480" y="21555"/>
                </a:lnTo>
                <a:lnTo>
                  <a:pt x="7480" y="19045"/>
                </a:lnTo>
                <a:lnTo>
                  <a:pt x="5959" y="19045"/>
                </a:lnTo>
                <a:cubicBezTo>
                  <a:pt x="3848" y="19045"/>
                  <a:pt x="2130" y="17602"/>
                  <a:pt x="2130" y="15828"/>
                </a:cubicBezTo>
                <a:lnTo>
                  <a:pt x="2130" y="13543"/>
                </a:lnTo>
                <a:lnTo>
                  <a:pt x="805" y="13543"/>
                </a:lnTo>
                <a:cubicBezTo>
                  <a:pt x="358" y="13543"/>
                  <a:pt x="0" y="13243"/>
                  <a:pt x="0" y="12852"/>
                </a:cubicBezTo>
                <a:cubicBezTo>
                  <a:pt x="0" y="12777"/>
                  <a:pt x="0" y="12687"/>
                  <a:pt x="54" y="12596"/>
                </a:cubicBezTo>
                <a:lnTo>
                  <a:pt x="2076" y="8312"/>
                </a:lnTo>
                <a:cubicBezTo>
                  <a:pt x="2076" y="8312"/>
                  <a:pt x="2273" y="6539"/>
                  <a:pt x="2487" y="5862"/>
                </a:cubicBezTo>
                <a:cubicBezTo>
                  <a:pt x="3346" y="2811"/>
                  <a:pt x="7373" y="0"/>
                  <a:pt x="11829" y="0"/>
                </a:cubicBezTo>
                <a:cubicBezTo>
                  <a:pt x="17216" y="-45"/>
                  <a:pt x="21600" y="3608"/>
                  <a:pt x="21600" y="8147"/>
                </a:cubicBezTo>
                <a:close/>
                <a:moveTo>
                  <a:pt x="5619" y="9004"/>
                </a:moveTo>
                <a:cubicBezTo>
                  <a:pt x="5619" y="8493"/>
                  <a:pt x="5082" y="8102"/>
                  <a:pt x="4492" y="8102"/>
                </a:cubicBezTo>
                <a:cubicBezTo>
                  <a:pt x="3883" y="8102"/>
                  <a:pt x="3436" y="8538"/>
                  <a:pt x="3436" y="9004"/>
                </a:cubicBezTo>
                <a:cubicBezTo>
                  <a:pt x="3436" y="9500"/>
                  <a:pt x="3937" y="9936"/>
                  <a:pt x="4492" y="9936"/>
                </a:cubicBezTo>
                <a:cubicBezTo>
                  <a:pt x="5100" y="9891"/>
                  <a:pt x="5619" y="9500"/>
                  <a:pt x="5619" y="9004"/>
                </a:cubicBezTo>
                <a:close/>
                <a:moveTo>
                  <a:pt x="20347" y="8027"/>
                </a:moveTo>
                <a:cubicBezTo>
                  <a:pt x="20347" y="4119"/>
                  <a:pt x="16553" y="932"/>
                  <a:pt x="11918" y="932"/>
                </a:cubicBezTo>
                <a:cubicBezTo>
                  <a:pt x="9503" y="932"/>
                  <a:pt x="7319" y="1789"/>
                  <a:pt x="5762" y="3187"/>
                </a:cubicBezTo>
                <a:cubicBezTo>
                  <a:pt x="5762" y="3187"/>
                  <a:pt x="5655" y="8823"/>
                  <a:pt x="13279" y="8959"/>
                </a:cubicBezTo>
                <a:cubicBezTo>
                  <a:pt x="18576" y="8959"/>
                  <a:pt x="18164" y="12732"/>
                  <a:pt x="18164" y="12732"/>
                </a:cubicBezTo>
                <a:cubicBezTo>
                  <a:pt x="19524" y="11499"/>
                  <a:pt x="20347" y="9846"/>
                  <a:pt x="20347" y="8027"/>
                </a:cubicBezTo>
                <a:close/>
              </a:path>
            </a:pathLst>
          </a:custGeom>
          <a:solidFill>
            <a:srgbClr val="F1C7CF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53" name="Shape 1627">
            <a:extLst>
              <a:ext uri="{FF2B5EF4-FFF2-40B4-BE49-F238E27FC236}">
                <a16:creationId xmlns:a16="http://schemas.microsoft.com/office/drawing/2014/main" xmlns="" id="{1249E644-54D9-4FB6-869D-E01BB8B2AD73}"/>
              </a:ext>
            </a:extLst>
          </p:cNvPr>
          <p:cNvSpPr/>
          <p:nvPr/>
        </p:nvSpPr>
        <p:spPr>
          <a:xfrm>
            <a:off x="2635871" y="5682084"/>
            <a:ext cx="946051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Problem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4" name="Shape 1630">
            <a:extLst>
              <a:ext uri="{FF2B5EF4-FFF2-40B4-BE49-F238E27FC236}">
                <a16:creationId xmlns:a16="http://schemas.microsoft.com/office/drawing/2014/main" xmlns="" id="{DA6D2972-5D76-4C21-8948-03D9FA04ACCD}"/>
              </a:ext>
            </a:extLst>
          </p:cNvPr>
          <p:cNvSpPr/>
          <p:nvPr/>
        </p:nvSpPr>
        <p:spPr>
          <a:xfrm>
            <a:off x="4110682" y="1560285"/>
            <a:ext cx="491156" cy="789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11808"/>
                </a:moveTo>
                <a:cubicBezTo>
                  <a:pt x="1574" y="10274"/>
                  <a:pt x="0" y="8529"/>
                  <a:pt x="0" y="6453"/>
                </a:cubicBezTo>
                <a:cubicBezTo>
                  <a:pt x="0" y="4452"/>
                  <a:pt x="1162" y="2798"/>
                  <a:pt x="3439" y="1609"/>
                </a:cubicBezTo>
                <a:cubicBezTo>
                  <a:pt x="5400" y="602"/>
                  <a:pt x="8015" y="0"/>
                  <a:pt x="10800" y="0"/>
                </a:cubicBezTo>
                <a:cubicBezTo>
                  <a:pt x="13609" y="0"/>
                  <a:pt x="16200" y="557"/>
                  <a:pt x="18186" y="1609"/>
                </a:cubicBezTo>
                <a:cubicBezTo>
                  <a:pt x="20438" y="2753"/>
                  <a:pt x="21600" y="4452"/>
                  <a:pt x="21600" y="6453"/>
                </a:cubicBezTo>
                <a:cubicBezTo>
                  <a:pt x="21600" y="8529"/>
                  <a:pt x="20026" y="10274"/>
                  <a:pt x="18670" y="11808"/>
                </a:cubicBezTo>
                <a:cubicBezTo>
                  <a:pt x="17508" y="13116"/>
                  <a:pt x="16345" y="14395"/>
                  <a:pt x="16345" y="15658"/>
                </a:cubicBezTo>
                <a:lnTo>
                  <a:pt x="16345" y="19359"/>
                </a:lnTo>
                <a:lnTo>
                  <a:pt x="14505" y="19359"/>
                </a:lnTo>
                <a:cubicBezTo>
                  <a:pt x="14505" y="20592"/>
                  <a:pt x="12858" y="21600"/>
                  <a:pt x="10873" y="21600"/>
                </a:cubicBezTo>
                <a:cubicBezTo>
                  <a:pt x="8887" y="21600"/>
                  <a:pt x="7265" y="20592"/>
                  <a:pt x="7313" y="19359"/>
                </a:cubicBezTo>
                <a:lnTo>
                  <a:pt x="5206" y="19359"/>
                </a:lnTo>
                <a:lnTo>
                  <a:pt x="5206" y="16050"/>
                </a:lnTo>
                <a:lnTo>
                  <a:pt x="5279" y="15658"/>
                </a:lnTo>
                <a:cubicBezTo>
                  <a:pt x="5206" y="14395"/>
                  <a:pt x="4117" y="13162"/>
                  <a:pt x="2954" y="11808"/>
                </a:cubicBezTo>
                <a:close/>
                <a:moveTo>
                  <a:pt x="6514" y="15237"/>
                </a:moveTo>
                <a:lnTo>
                  <a:pt x="15038" y="15237"/>
                </a:lnTo>
                <a:cubicBezTo>
                  <a:pt x="15256" y="13884"/>
                  <a:pt x="16418" y="12650"/>
                  <a:pt x="17508" y="11417"/>
                </a:cubicBezTo>
                <a:cubicBezTo>
                  <a:pt x="18791" y="9973"/>
                  <a:pt x="20244" y="8408"/>
                  <a:pt x="20244" y="6498"/>
                </a:cubicBezTo>
                <a:cubicBezTo>
                  <a:pt x="20244" y="4753"/>
                  <a:pt x="19203" y="3309"/>
                  <a:pt x="17290" y="2286"/>
                </a:cubicBezTo>
                <a:cubicBezTo>
                  <a:pt x="15595" y="1399"/>
                  <a:pt x="13270" y="887"/>
                  <a:pt x="10800" y="887"/>
                </a:cubicBezTo>
                <a:cubicBezTo>
                  <a:pt x="8354" y="887"/>
                  <a:pt x="6030" y="1399"/>
                  <a:pt x="4310" y="2286"/>
                </a:cubicBezTo>
                <a:cubicBezTo>
                  <a:pt x="2397" y="3309"/>
                  <a:pt x="1380" y="4753"/>
                  <a:pt x="1380" y="6498"/>
                </a:cubicBezTo>
                <a:cubicBezTo>
                  <a:pt x="1380" y="8363"/>
                  <a:pt x="2809" y="9973"/>
                  <a:pt x="4117" y="11417"/>
                </a:cubicBezTo>
                <a:cubicBezTo>
                  <a:pt x="5134" y="12650"/>
                  <a:pt x="6296" y="13884"/>
                  <a:pt x="6514" y="1523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155" name="Shape 1631">
            <a:extLst>
              <a:ext uri="{FF2B5EF4-FFF2-40B4-BE49-F238E27FC236}">
                <a16:creationId xmlns:a16="http://schemas.microsoft.com/office/drawing/2014/main" xmlns="" id="{E0E65805-4F3A-45E2-A154-AF7AA1C9155B}"/>
              </a:ext>
            </a:extLst>
          </p:cNvPr>
          <p:cNvSpPr/>
          <p:nvPr/>
        </p:nvSpPr>
        <p:spPr>
          <a:xfrm>
            <a:off x="3964329" y="2501703"/>
            <a:ext cx="912766" cy="3497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Solution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79" y="4745051"/>
            <a:ext cx="906567" cy="906567"/>
          </a:xfrm>
          <a:prstGeom prst="rect">
            <a:avLst/>
          </a:prstGeom>
        </p:spPr>
      </p:pic>
      <p:sp>
        <p:nvSpPr>
          <p:cNvPr id="158" name="Shape 1627">
            <a:extLst>
              <a:ext uri="{FF2B5EF4-FFF2-40B4-BE49-F238E27FC236}">
                <a16:creationId xmlns:a16="http://schemas.microsoft.com/office/drawing/2014/main" xmlns="" id="{10E72D74-1653-4CF0-92DD-4713929CB32E}"/>
              </a:ext>
            </a:extLst>
          </p:cNvPr>
          <p:cNvSpPr/>
          <p:nvPr/>
        </p:nvSpPr>
        <p:spPr>
          <a:xfrm>
            <a:off x="5309531" y="5696566"/>
            <a:ext cx="768615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Demo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xmlns="" id="{D0B16150-4772-45B9-BD84-24D647BC3D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01" y="1417815"/>
            <a:ext cx="1074025" cy="1074025"/>
          </a:xfrm>
          <a:prstGeom prst="rect">
            <a:avLst/>
          </a:prstGeom>
        </p:spPr>
      </p:pic>
      <p:sp>
        <p:nvSpPr>
          <p:cNvPr id="161" name="Shape 1631">
            <a:extLst>
              <a:ext uri="{FF2B5EF4-FFF2-40B4-BE49-F238E27FC236}">
                <a16:creationId xmlns:a16="http://schemas.microsoft.com/office/drawing/2014/main" xmlns="" id="{D0FE911A-B0D4-4DAD-A6AC-3998157A2CFE}"/>
              </a:ext>
            </a:extLst>
          </p:cNvPr>
          <p:cNvSpPr/>
          <p:nvPr/>
        </p:nvSpPr>
        <p:spPr>
          <a:xfrm>
            <a:off x="6239436" y="2560209"/>
            <a:ext cx="1739152" cy="3497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Cost vs Benefits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xmlns="" id="{85871737-93EC-45A1-851F-02B97AE097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49447" y="4745050"/>
            <a:ext cx="1025611" cy="1025611"/>
          </a:xfrm>
          <a:prstGeom prst="rect">
            <a:avLst/>
          </a:prstGeom>
        </p:spPr>
      </p:pic>
      <p:sp>
        <p:nvSpPr>
          <p:cNvPr id="164" name="Shape 1627">
            <a:extLst>
              <a:ext uri="{FF2B5EF4-FFF2-40B4-BE49-F238E27FC236}">
                <a16:creationId xmlns:a16="http://schemas.microsoft.com/office/drawing/2014/main" xmlns="" id="{7CEF896D-DBAA-44C9-BE4F-E07D170FC43E}"/>
              </a:ext>
            </a:extLst>
          </p:cNvPr>
          <p:cNvSpPr/>
          <p:nvPr/>
        </p:nvSpPr>
        <p:spPr>
          <a:xfrm>
            <a:off x="7888380" y="5683235"/>
            <a:ext cx="1016562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Limitation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xmlns="" id="{84D75212-BB7F-41BB-9E35-DB4A2A4CA3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512" y="1717248"/>
            <a:ext cx="1125564" cy="1125564"/>
          </a:xfrm>
          <a:prstGeom prst="rect">
            <a:avLst/>
          </a:prstGeom>
        </p:spPr>
      </p:pic>
      <p:sp>
        <p:nvSpPr>
          <p:cNvPr id="167" name="Shape 1627">
            <a:extLst>
              <a:ext uri="{FF2B5EF4-FFF2-40B4-BE49-F238E27FC236}">
                <a16:creationId xmlns:a16="http://schemas.microsoft.com/office/drawing/2014/main" xmlns="" id="{6DFCC351-6AA3-4B85-A352-F6C123BD340F}"/>
              </a:ext>
            </a:extLst>
          </p:cNvPr>
          <p:cNvSpPr/>
          <p:nvPr/>
        </p:nvSpPr>
        <p:spPr>
          <a:xfrm>
            <a:off x="10452062" y="2953307"/>
            <a:ext cx="1334265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Conclusion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62972834-748A-4D5E-8B57-A39D43D56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218822"/>
            <a:ext cx="3126129" cy="624510"/>
          </a:xfrm>
        </p:spPr>
        <p:txBody>
          <a:bodyPr>
            <a:noAutofit/>
          </a:bodyPr>
          <a:lstStyle/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Journey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1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81 L -0.00104 -0.0081 C 0.00273 -0.00856 0.00664 -0.00856 0.01055 -0.00926 C 0.01198 -0.00949 0.01341 -0.01041 0.01484 -0.01111 C 0.01575 -0.01134 0.01667 -0.01157 0.01745 -0.01203 C 0.01797 -0.01273 0.01849 -0.01342 0.01914 -0.01389 C 0.01979 -0.01458 0.02057 -0.01481 0.02122 -0.01574 C 0.0224 -0.01736 0.02435 -0.02152 0.02435 -0.02152 C 0.025 -0.02361 0.02539 -0.02592 0.02604 -0.02801 C 0.0263 -0.02893 0.02682 -0.02916 0.02708 -0.02986 C 0.02734 -0.03102 0.02721 -0.03264 0.0276 -0.03379 C 0.02799 -0.03518 0.02865 -0.03634 0.02917 -0.0375 C 0.02956 -0.03842 0.02995 -0.03935 0.03021 -0.04027 C 0.03047 -0.0412 0.0306 -0.04236 0.03073 -0.04328 C 0.03112 -0.04444 0.03151 -0.0456 0.0319 -0.04699 C 0.03216 -0.05139 0.03255 -0.05578 0.03294 -0.06018 C 0.03307 -0.06157 0.03333 -0.06273 0.03346 -0.06389 C 0.03385 -0.07014 0.03411 -0.07662 0.0345 -0.08287 C 0.03463 -0.09537 0.03463 -0.1081 0.03503 -0.1206 C 0.03503 -0.12222 0.03607 -0.13611 0.03659 -0.14051 C 0.03711 -0.1449 0.03737 -0.14953 0.03828 -0.1537 C 0.03867 -0.15555 0.03958 -0.15694 0.04036 -0.15856 C 0.04154 -0.16065 0.04284 -0.16296 0.04401 -0.16504 C 0.04466 -0.16597 0.04492 -0.16759 0.0457 -0.16782 L 0.04883 -0.16875 C 0.04961 -0.16944 0.05026 -0.17037 0.05104 -0.17083 C 0.05182 -0.17129 0.05273 -0.17152 0.05365 -0.17176 C 0.05716 -0.17245 0.06068 -0.17291 0.06432 -0.17361 C 0.06549 -0.17384 0.0668 -0.1743 0.06797 -0.17453 C 0.08216 -0.18356 0.06862 -0.17615 0.09779 -0.17916 C 0.09883 -0.1794 0.09987 -0.18102 0.10091 -0.18125 C 0.10573 -0.18171 0.11055 -0.18125 0.11536 -0.18125 " pathEditMode="relative" ptsTypes="AAAAAAAAAAAAAAAAAAAAAAAAAAAAAAAA">
                                      <p:cBhvr>
                                        <p:cTn id="6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08">
            <a:extLst>
              <a:ext uri="{FF2B5EF4-FFF2-40B4-BE49-F238E27FC236}">
                <a16:creationId xmlns:a16="http://schemas.microsoft.com/office/drawing/2014/main" xmlns="" id="{2BD0D44B-CE56-4D21-86F3-28CFE8838BAE}"/>
              </a:ext>
            </a:extLst>
          </p:cNvPr>
          <p:cNvSpPr/>
          <p:nvPr/>
        </p:nvSpPr>
        <p:spPr>
          <a:xfrm rot="16200000">
            <a:off x="5324896" y="-594997"/>
            <a:ext cx="1506501" cy="8621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4841" y="21600"/>
                </a:moveTo>
                <a:lnTo>
                  <a:pt x="11023" y="21600"/>
                </a:lnTo>
                <a:lnTo>
                  <a:pt x="11023" y="21010"/>
                </a:lnTo>
                <a:lnTo>
                  <a:pt x="14841" y="21010"/>
                </a:lnTo>
                <a:cubicBezTo>
                  <a:pt x="17396" y="21010"/>
                  <a:pt x="19496" y="20418"/>
                  <a:pt x="19542" y="19689"/>
                </a:cubicBezTo>
                <a:cubicBezTo>
                  <a:pt x="19558" y="19327"/>
                  <a:pt x="19087" y="18980"/>
                  <a:pt x="18213" y="18721"/>
                </a:cubicBezTo>
                <a:cubicBezTo>
                  <a:pt x="17339" y="18461"/>
                  <a:pt x="16170" y="18320"/>
                  <a:pt x="14929" y="18320"/>
                </a:cubicBezTo>
                <a:lnTo>
                  <a:pt x="6746" y="18320"/>
                </a:lnTo>
                <a:cubicBezTo>
                  <a:pt x="3110" y="18320"/>
                  <a:pt x="104" y="17466"/>
                  <a:pt x="32" y="16417"/>
                </a:cubicBezTo>
                <a:cubicBezTo>
                  <a:pt x="1" y="15892"/>
                  <a:pt x="673" y="15401"/>
                  <a:pt x="1925" y="15026"/>
                </a:cubicBezTo>
                <a:cubicBezTo>
                  <a:pt x="3182" y="14656"/>
                  <a:pt x="4863" y="14450"/>
                  <a:pt x="6642" y="14450"/>
                </a:cubicBezTo>
                <a:lnTo>
                  <a:pt x="14825" y="14450"/>
                </a:lnTo>
                <a:cubicBezTo>
                  <a:pt x="17380" y="14450"/>
                  <a:pt x="19480" y="13858"/>
                  <a:pt x="19527" y="13128"/>
                </a:cubicBezTo>
                <a:cubicBezTo>
                  <a:pt x="19542" y="12765"/>
                  <a:pt x="19072" y="12420"/>
                  <a:pt x="18198" y="12160"/>
                </a:cubicBezTo>
                <a:cubicBezTo>
                  <a:pt x="17323" y="11900"/>
                  <a:pt x="16154" y="11758"/>
                  <a:pt x="14913" y="11758"/>
                </a:cubicBezTo>
                <a:lnTo>
                  <a:pt x="6730" y="11758"/>
                </a:lnTo>
                <a:cubicBezTo>
                  <a:pt x="3094" y="11758"/>
                  <a:pt x="89" y="10907"/>
                  <a:pt x="17" y="9858"/>
                </a:cubicBezTo>
                <a:cubicBezTo>
                  <a:pt x="-14" y="9334"/>
                  <a:pt x="658" y="8843"/>
                  <a:pt x="1915" y="8468"/>
                </a:cubicBezTo>
                <a:cubicBezTo>
                  <a:pt x="3167" y="8096"/>
                  <a:pt x="4848" y="7892"/>
                  <a:pt x="6627" y="7892"/>
                </a:cubicBezTo>
                <a:lnTo>
                  <a:pt x="14810" y="7892"/>
                </a:lnTo>
                <a:cubicBezTo>
                  <a:pt x="17365" y="7892"/>
                  <a:pt x="19470" y="7299"/>
                  <a:pt x="19511" y="6569"/>
                </a:cubicBezTo>
                <a:cubicBezTo>
                  <a:pt x="19527" y="6206"/>
                  <a:pt x="19061" y="5860"/>
                  <a:pt x="18182" y="5600"/>
                </a:cubicBezTo>
                <a:cubicBezTo>
                  <a:pt x="17308" y="5340"/>
                  <a:pt x="16139" y="5200"/>
                  <a:pt x="14898" y="5200"/>
                </a:cubicBezTo>
                <a:lnTo>
                  <a:pt x="6715" y="5200"/>
                </a:lnTo>
                <a:cubicBezTo>
                  <a:pt x="3079" y="5200"/>
                  <a:pt x="73" y="4347"/>
                  <a:pt x="1" y="3297"/>
                </a:cubicBezTo>
                <a:cubicBezTo>
                  <a:pt x="-30" y="2772"/>
                  <a:pt x="642" y="2282"/>
                  <a:pt x="1899" y="1906"/>
                </a:cubicBezTo>
                <a:cubicBezTo>
                  <a:pt x="3151" y="1536"/>
                  <a:pt x="4832" y="1330"/>
                  <a:pt x="6611" y="1330"/>
                </a:cubicBezTo>
                <a:lnTo>
                  <a:pt x="8980" y="1330"/>
                </a:lnTo>
                <a:cubicBezTo>
                  <a:pt x="9648" y="1330"/>
                  <a:pt x="10206" y="1168"/>
                  <a:pt x="10206" y="972"/>
                </a:cubicBezTo>
                <a:lnTo>
                  <a:pt x="10206" y="0"/>
                </a:lnTo>
                <a:lnTo>
                  <a:pt x="12260" y="0"/>
                </a:lnTo>
                <a:lnTo>
                  <a:pt x="12260" y="972"/>
                </a:lnTo>
                <a:cubicBezTo>
                  <a:pt x="12260" y="1493"/>
                  <a:pt x="10817" y="1920"/>
                  <a:pt x="9022" y="1920"/>
                </a:cubicBezTo>
                <a:lnTo>
                  <a:pt x="6658" y="1920"/>
                </a:lnTo>
                <a:cubicBezTo>
                  <a:pt x="5417" y="1920"/>
                  <a:pt x="4248" y="2065"/>
                  <a:pt x="3373" y="2320"/>
                </a:cubicBezTo>
                <a:cubicBezTo>
                  <a:pt x="2494" y="2580"/>
                  <a:pt x="2029" y="2922"/>
                  <a:pt x="2044" y="3289"/>
                </a:cubicBezTo>
                <a:cubicBezTo>
                  <a:pt x="2086" y="4018"/>
                  <a:pt x="4191" y="4612"/>
                  <a:pt x="6746" y="4612"/>
                </a:cubicBezTo>
                <a:lnTo>
                  <a:pt x="14929" y="4612"/>
                </a:lnTo>
                <a:cubicBezTo>
                  <a:pt x="16723" y="4612"/>
                  <a:pt x="18394" y="4816"/>
                  <a:pt x="19646" y="5188"/>
                </a:cubicBezTo>
                <a:cubicBezTo>
                  <a:pt x="20903" y="5558"/>
                  <a:pt x="21570" y="6052"/>
                  <a:pt x="21539" y="6578"/>
                </a:cubicBezTo>
                <a:cubicBezTo>
                  <a:pt x="21482" y="7627"/>
                  <a:pt x="18477" y="8480"/>
                  <a:pt x="14825" y="8480"/>
                </a:cubicBezTo>
                <a:lnTo>
                  <a:pt x="6642" y="8480"/>
                </a:lnTo>
                <a:cubicBezTo>
                  <a:pt x="5401" y="8480"/>
                  <a:pt x="4232" y="8625"/>
                  <a:pt x="3358" y="8880"/>
                </a:cubicBezTo>
                <a:cubicBezTo>
                  <a:pt x="2484" y="9142"/>
                  <a:pt x="2013" y="9482"/>
                  <a:pt x="2029" y="9849"/>
                </a:cubicBezTo>
                <a:cubicBezTo>
                  <a:pt x="2075" y="10579"/>
                  <a:pt x="4175" y="11172"/>
                  <a:pt x="6730" y="11172"/>
                </a:cubicBezTo>
                <a:lnTo>
                  <a:pt x="14913" y="11172"/>
                </a:lnTo>
                <a:cubicBezTo>
                  <a:pt x="16708" y="11172"/>
                  <a:pt x="18379" y="11376"/>
                  <a:pt x="19630" y="11746"/>
                </a:cubicBezTo>
                <a:cubicBezTo>
                  <a:pt x="20887" y="12118"/>
                  <a:pt x="21560" y="12612"/>
                  <a:pt x="21529" y="13137"/>
                </a:cubicBezTo>
                <a:cubicBezTo>
                  <a:pt x="21472" y="14186"/>
                  <a:pt x="18461" y="15040"/>
                  <a:pt x="14810" y="15040"/>
                </a:cubicBezTo>
                <a:lnTo>
                  <a:pt x="6627" y="15040"/>
                </a:lnTo>
                <a:cubicBezTo>
                  <a:pt x="5386" y="15040"/>
                  <a:pt x="4222" y="15185"/>
                  <a:pt x="3342" y="15440"/>
                </a:cubicBezTo>
                <a:cubicBezTo>
                  <a:pt x="2468" y="15700"/>
                  <a:pt x="2003" y="16042"/>
                  <a:pt x="2013" y="16408"/>
                </a:cubicBezTo>
                <a:cubicBezTo>
                  <a:pt x="2060" y="17138"/>
                  <a:pt x="4160" y="17730"/>
                  <a:pt x="6715" y="17730"/>
                </a:cubicBezTo>
                <a:lnTo>
                  <a:pt x="14898" y="17730"/>
                </a:lnTo>
                <a:cubicBezTo>
                  <a:pt x="16692" y="17730"/>
                  <a:pt x="18358" y="17936"/>
                  <a:pt x="19615" y="18306"/>
                </a:cubicBezTo>
                <a:cubicBezTo>
                  <a:pt x="20872" y="18678"/>
                  <a:pt x="21539" y="19172"/>
                  <a:pt x="21513" y="19697"/>
                </a:cubicBezTo>
                <a:cubicBezTo>
                  <a:pt x="21498" y="20746"/>
                  <a:pt x="18477" y="21600"/>
                  <a:pt x="14841" y="21600"/>
                </a:cubicBezTo>
              </a:path>
            </a:pathLst>
          </a:custGeom>
          <a:solidFill>
            <a:srgbClr val="DED9D7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" name="Shape 918">
            <a:extLst>
              <a:ext uri="{FF2B5EF4-FFF2-40B4-BE49-F238E27FC236}">
                <a16:creationId xmlns:a16="http://schemas.microsoft.com/office/drawing/2014/main" xmlns="" id="{0BFBF0A9-B753-4E21-8762-7D6E75339A0B}"/>
              </a:ext>
            </a:extLst>
          </p:cNvPr>
          <p:cNvSpPr/>
          <p:nvPr/>
        </p:nvSpPr>
        <p:spPr>
          <a:xfrm>
            <a:off x="4201890" y="2851420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20" name="Shape 924">
            <a:extLst>
              <a:ext uri="{FF2B5EF4-FFF2-40B4-BE49-F238E27FC236}">
                <a16:creationId xmlns:a16="http://schemas.microsoft.com/office/drawing/2014/main" xmlns="" id="{CF2102AB-2D37-4CEE-9249-3721AAFCE650}"/>
              </a:ext>
            </a:extLst>
          </p:cNvPr>
          <p:cNvSpPr/>
          <p:nvPr/>
        </p:nvSpPr>
        <p:spPr>
          <a:xfrm>
            <a:off x="10119511" y="3145464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78"/>
                  <a:pt x="3" y="9721"/>
                </a:cubicBezTo>
                <a:cubicBezTo>
                  <a:pt x="100" y="7321"/>
                  <a:pt x="1106" y="4856"/>
                  <a:pt x="3052" y="3040"/>
                </a:cubicBezTo>
                <a:cubicBezTo>
                  <a:pt x="4868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83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4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23" name="Shape 927">
            <a:extLst>
              <a:ext uri="{FF2B5EF4-FFF2-40B4-BE49-F238E27FC236}">
                <a16:creationId xmlns:a16="http://schemas.microsoft.com/office/drawing/2014/main" xmlns="" id="{5F83407B-D6BA-4A6B-9FB7-734B10B486DE}"/>
              </a:ext>
            </a:extLst>
          </p:cNvPr>
          <p:cNvSpPr/>
          <p:nvPr/>
        </p:nvSpPr>
        <p:spPr>
          <a:xfrm>
            <a:off x="1569299" y="3516291"/>
            <a:ext cx="396400" cy="398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2800"/>
                  <a:pt x="21171" y="14457"/>
                  <a:pt x="20170" y="16200"/>
                </a:cubicBezTo>
                <a:cubicBezTo>
                  <a:pt x="19168" y="17914"/>
                  <a:pt x="17938" y="19171"/>
                  <a:pt x="16193" y="20171"/>
                </a:cubicBezTo>
                <a:cubicBezTo>
                  <a:pt x="14476" y="21143"/>
                  <a:pt x="12788" y="21600"/>
                  <a:pt x="10814" y="21600"/>
                </a:cubicBezTo>
                <a:cubicBezTo>
                  <a:pt x="8812" y="21600"/>
                  <a:pt x="7124" y="21143"/>
                  <a:pt x="5407" y="20171"/>
                </a:cubicBezTo>
                <a:cubicBezTo>
                  <a:pt x="3691" y="19171"/>
                  <a:pt x="2460" y="17914"/>
                  <a:pt x="1459" y="16200"/>
                </a:cubicBezTo>
                <a:cubicBezTo>
                  <a:pt x="458" y="14457"/>
                  <a:pt x="0" y="12771"/>
                  <a:pt x="0" y="10800"/>
                </a:cubicBezTo>
                <a:cubicBezTo>
                  <a:pt x="0" y="8800"/>
                  <a:pt x="458" y="7114"/>
                  <a:pt x="1459" y="5400"/>
                </a:cubicBezTo>
                <a:cubicBezTo>
                  <a:pt x="2460" y="3686"/>
                  <a:pt x="3691" y="2429"/>
                  <a:pt x="5407" y="1457"/>
                </a:cubicBezTo>
                <a:cubicBezTo>
                  <a:pt x="7124" y="457"/>
                  <a:pt x="8840" y="0"/>
                  <a:pt x="10814" y="0"/>
                </a:cubicBezTo>
                <a:cubicBezTo>
                  <a:pt x="12788" y="0"/>
                  <a:pt x="14476" y="457"/>
                  <a:pt x="16193" y="1457"/>
                </a:cubicBezTo>
                <a:cubicBezTo>
                  <a:pt x="17938" y="2429"/>
                  <a:pt x="19168" y="3686"/>
                  <a:pt x="20170" y="5400"/>
                </a:cubicBezTo>
                <a:cubicBezTo>
                  <a:pt x="21171" y="7114"/>
                  <a:pt x="21600" y="8829"/>
                  <a:pt x="21600" y="10800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1" name="Shape 928">
            <a:extLst>
              <a:ext uri="{FF2B5EF4-FFF2-40B4-BE49-F238E27FC236}">
                <a16:creationId xmlns:a16="http://schemas.microsoft.com/office/drawing/2014/main" xmlns="" id="{2BBE5CEA-C632-486E-A03A-E7F0C6A54E49}"/>
              </a:ext>
            </a:extLst>
          </p:cNvPr>
          <p:cNvSpPr/>
          <p:nvPr/>
        </p:nvSpPr>
        <p:spPr>
          <a:xfrm rot="16200000">
            <a:off x="10098208" y="3641714"/>
            <a:ext cx="819979" cy="711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629" y="21600"/>
                </a:move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lnTo>
                  <a:pt x="21600" y="6645"/>
                </a:lnTo>
                <a:cubicBezTo>
                  <a:pt x="13370" y="6693"/>
                  <a:pt x="6629" y="13386"/>
                  <a:pt x="6629" y="21600"/>
                </a:cubicBezTo>
              </a:path>
            </a:pathLst>
          </a:custGeom>
          <a:solidFill>
            <a:srgbClr val="DED9D7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2" name="Shape 918">
            <a:extLst>
              <a:ext uri="{FF2B5EF4-FFF2-40B4-BE49-F238E27FC236}">
                <a16:creationId xmlns:a16="http://schemas.microsoft.com/office/drawing/2014/main" xmlns="" id="{2AAB473F-5B24-41DD-BC33-5C2D5F028C17}"/>
              </a:ext>
            </a:extLst>
          </p:cNvPr>
          <p:cNvSpPr/>
          <p:nvPr/>
        </p:nvSpPr>
        <p:spPr>
          <a:xfrm>
            <a:off x="2889093" y="4190064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3" name="Shape 918">
            <a:extLst>
              <a:ext uri="{FF2B5EF4-FFF2-40B4-BE49-F238E27FC236}">
                <a16:creationId xmlns:a16="http://schemas.microsoft.com/office/drawing/2014/main" xmlns="" id="{93DD9162-E72B-4A60-A6D0-25AB25A27D50}"/>
              </a:ext>
            </a:extLst>
          </p:cNvPr>
          <p:cNvSpPr/>
          <p:nvPr/>
        </p:nvSpPr>
        <p:spPr>
          <a:xfrm>
            <a:off x="5532083" y="4145116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4" name="Shape 918">
            <a:extLst>
              <a:ext uri="{FF2B5EF4-FFF2-40B4-BE49-F238E27FC236}">
                <a16:creationId xmlns:a16="http://schemas.microsoft.com/office/drawing/2014/main" xmlns="" id="{3F2E9B34-8FEC-4020-8111-B1E9E0CE6F74}"/>
              </a:ext>
            </a:extLst>
          </p:cNvPr>
          <p:cNvSpPr/>
          <p:nvPr/>
        </p:nvSpPr>
        <p:spPr>
          <a:xfrm>
            <a:off x="6820639" y="2851420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6" name="Shape 918">
            <a:extLst>
              <a:ext uri="{FF2B5EF4-FFF2-40B4-BE49-F238E27FC236}">
                <a16:creationId xmlns:a16="http://schemas.microsoft.com/office/drawing/2014/main" xmlns="" id="{AB97444F-F844-4718-92F4-CF9AD1848F54}"/>
              </a:ext>
            </a:extLst>
          </p:cNvPr>
          <p:cNvSpPr/>
          <p:nvPr/>
        </p:nvSpPr>
        <p:spPr>
          <a:xfrm>
            <a:off x="8175073" y="4190064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xmlns="" id="{70428526-BD28-48E7-9D6B-7EE249D1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959" y="2155901"/>
            <a:ext cx="596888" cy="1096223"/>
          </a:xfrm>
          <a:prstGeom prst="rect">
            <a:avLst/>
          </a:prstGeom>
        </p:spPr>
      </p:pic>
      <p:sp>
        <p:nvSpPr>
          <p:cNvPr id="152" name="Shape 1624">
            <a:extLst>
              <a:ext uri="{FF2B5EF4-FFF2-40B4-BE49-F238E27FC236}">
                <a16:creationId xmlns:a16="http://schemas.microsoft.com/office/drawing/2014/main" xmlns="" id="{421B9084-90C5-422F-9029-8DF5177A3933}"/>
              </a:ext>
            </a:extLst>
          </p:cNvPr>
          <p:cNvSpPr/>
          <p:nvPr/>
        </p:nvSpPr>
        <p:spPr>
          <a:xfrm>
            <a:off x="2710368" y="4809253"/>
            <a:ext cx="663133" cy="787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5" extrusionOk="0">
                <a:moveTo>
                  <a:pt x="21600" y="8147"/>
                </a:moveTo>
                <a:cubicBezTo>
                  <a:pt x="21600" y="10732"/>
                  <a:pt x="20133" y="13077"/>
                  <a:pt x="17860" y="14596"/>
                </a:cubicBezTo>
                <a:lnTo>
                  <a:pt x="17860" y="21555"/>
                </a:lnTo>
                <a:lnTo>
                  <a:pt x="7480" y="21555"/>
                </a:lnTo>
                <a:lnTo>
                  <a:pt x="7480" y="19045"/>
                </a:lnTo>
                <a:lnTo>
                  <a:pt x="5959" y="19045"/>
                </a:lnTo>
                <a:cubicBezTo>
                  <a:pt x="3848" y="19045"/>
                  <a:pt x="2130" y="17602"/>
                  <a:pt x="2130" y="15828"/>
                </a:cubicBezTo>
                <a:lnTo>
                  <a:pt x="2130" y="13543"/>
                </a:lnTo>
                <a:lnTo>
                  <a:pt x="805" y="13543"/>
                </a:lnTo>
                <a:cubicBezTo>
                  <a:pt x="358" y="13543"/>
                  <a:pt x="0" y="13243"/>
                  <a:pt x="0" y="12852"/>
                </a:cubicBezTo>
                <a:cubicBezTo>
                  <a:pt x="0" y="12777"/>
                  <a:pt x="0" y="12687"/>
                  <a:pt x="54" y="12596"/>
                </a:cubicBezTo>
                <a:lnTo>
                  <a:pt x="2076" y="8312"/>
                </a:lnTo>
                <a:cubicBezTo>
                  <a:pt x="2076" y="8312"/>
                  <a:pt x="2273" y="6539"/>
                  <a:pt x="2487" y="5862"/>
                </a:cubicBezTo>
                <a:cubicBezTo>
                  <a:pt x="3346" y="2811"/>
                  <a:pt x="7373" y="0"/>
                  <a:pt x="11829" y="0"/>
                </a:cubicBezTo>
                <a:cubicBezTo>
                  <a:pt x="17216" y="-45"/>
                  <a:pt x="21600" y="3608"/>
                  <a:pt x="21600" y="8147"/>
                </a:cubicBezTo>
                <a:close/>
                <a:moveTo>
                  <a:pt x="5619" y="9004"/>
                </a:moveTo>
                <a:cubicBezTo>
                  <a:pt x="5619" y="8493"/>
                  <a:pt x="5082" y="8102"/>
                  <a:pt x="4492" y="8102"/>
                </a:cubicBezTo>
                <a:cubicBezTo>
                  <a:pt x="3883" y="8102"/>
                  <a:pt x="3436" y="8538"/>
                  <a:pt x="3436" y="9004"/>
                </a:cubicBezTo>
                <a:cubicBezTo>
                  <a:pt x="3436" y="9500"/>
                  <a:pt x="3937" y="9936"/>
                  <a:pt x="4492" y="9936"/>
                </a:cubicBezTo>
                <a:cubicBezTo>
                  <a:pt x="5100" y="9891"/>
                  <a:pt x="5619" y="9500"/>
                  <a:pt x="5619" y="9004"/>
                </a:cubicBezTo>
                <a:close/>
                <a:moveTo>
                  <a:pt x="20347" y="8027"/>
                </a:moveTo>
                <a:cubicBezTo>
                  <a:pt x="20347" y="4119"/>
                  <a:pt x="16553" y="932"/>
                  <a:pt x="11918" y="932"/>
                </a:cubicBezTo>
                <a:cubicBezTo>
                  <a:pt x="9503" y="932"/>
                  <a:pt x="7319" y="1789"/>
                  <a:pt x="5762" y="3187"/>
                </a:cubicBezTo>
                <a:cubicBezTo>
                  <a:pt x="5762" y="3187"/>
                  <a:pt x="5655" y="8823"/>
                  <a:pt x="13279" y="8959"/>
                </a:cubicBezTo>
                <a:cubicBezTo>
                  <a:pt x="18576" y="8959"/>
                  <a:pt x="18164" y="12732"/>
                  <a:pt x="18164" y="12732"/>
                </a:cubicBezTo>
                <a:cubicBezTo>
                  <a:pt x="19524" y="11499"/>
                  <a:pt x="20347" y="9846"/>
                  <a:pt x="20347" y="8027"/>
                </a:cubicBezTo>
                <a:close/>
              </a:path>
            </a:pathLst>
          </a:custGeom>
          <a:solidFill>
            <a:srgbClr val="F1C7CF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53" name="Shape 1627">
            <a:extLst>
              <a:ext uri="{FF2B5EF4-FFF2-40B4-BE49-F238E27FC236}">
                <a16:creationId xmlns:a16="http://schemas.microsoft.com/office/drawing/2014/main" xmlns="" id="{1249E644-54D9-4FB6-869D-E01BB8B2AD73}"/>
              </a:ext>
            </a:extLst>
          </p:cNvPr>
          <p:cNvSpPr/>
          <p:nvPr/>
        </p:nvSpPr>
        <p:spPr>
          <a:xfrm>
            <a:off x="2635871" y="5682084"/>
            <a:ext cx="946051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Problem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4" name="Shape 1630">
            <a:extLst>
              <a:ext uri="{FF2B5EF4-FFF2-40B4-BE49-F238E27FC236}">
                <a16:creationId xmlns:a16="http://schemas.microsoft.com/office/drawing/2014/main" xmlns="" id="{DA6D2972-5D76-4C21-8948-03D9FA04ACCD}"/>
              </a:ext>
            </a:extLst>
          </p:cNvPr>
          <p:cNvSpPr>
            <a:spLocks/>
          </p:cNvSpPr>
          <p:nvPr/>
        </p:nvSpPr>
        <p:spPr>
          <a:xfrm>
            <a:off x="4110682" y="1560285"/>
            <a:ext cx="491156" cy="789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11808"/>
                </a:moveTo>
                <a:cubicBezTo>
                  <a:pt x="1574" y="10274"/>
                  <a:pt x="0" y="8529"/>
                  <a:pt x="0" y="6453"/>
                </a:cubicBezTo>
                <a:cubicBezTo>
                  <a:pt x="0" y="4452"/>
                  <a:pt x="1162" y="2798"/>
                  <a:pt x="3439" y="1609"/>
                </a:cubicBezTo>
                <a:cubicBezTo>
                  <a:pt x="5400" y="602"/>
                  <a:pt x="8015" y="0"/>
                  <a:pt x="10800" y="0"/>
                </a:cubicBezTo>
                <a:cubicBezTo>
                  <a:pt x="13609" y="0"/>
                  <a:pt x="16200" y="557"/>
                  <a:pt x="18186" y="1609"/>
                </a:cubicBezTo>
                <a:cubicBezTo>
                  <a:pt x="20438" y="2753"/>
                  <a:pt x="21600" y="4452"/>
                  <a:pt x="21600" y="6453"/>
                </a:cubicBezTo>
                <a:cubicBezTo>
                  <a:pt x="21600" y="8529"/>
                  <a:pt x="20026" y="10274"/>
                  <a:pt x="18670" y="11808"/>
                </a:cubicBezTo>
                <a:cubicBezTo>
                  <a:pt x="17508" y="13116"/>
                  <a:pt x="16345" y="14395"/>
                  <a:pt x="16345" y="15658"/>
                </a:cubicBezTo>
                <a:lnTo>
                  <a:pt x="16345" y="19359"/>
                </a:lnTo>
                <a:lnTo>
                  <a:pt x="14505" y="19359"/>
                </a:lnTo>
                <a:cubicBezTo>
                  <a:pt x="14505" y="20592"/>
                  <a:pt x="12858" y="21600"/>
                  <a:pt x="10873" y="21600"/>
                </a:cubicBezTo>
                <a:cubicBezTo>
                  <a:pt x="8887" y="21600"/>
                  <a:pt x="7265" y="20592"/>
                  <a:pt x="7313" y="19359"/>
                </a:cubicBezTo>
                <a:lnTo>
                  <a:pt x="5206" y="19359"/>
                </a:lnTo>
                <a:lnTo>
                  <a:pt x="5206" y="16050"/>
                </a:lnTo>
                <a:lnTo>
                  <a:pt x="5279" y="15658"/>
                </a:lnTo>
                <a:cubicBezTo>
                  <a:pt x="5206" y="14395"/>
                  <a:pt x="4117" y="13162"/>
                  <a:pt x="2954" y="11808"/>
                </a:cubicBezTo>
                <a:close/>
                <a:moveTo>
                  <a:pt x="6514" y="15237"/>
                </a:moveTo>
                <a:lnTo>
                  <a:pt x="15038" y="15237"/>
                </a:lnTo>
                <a:cubicBezTo>
                  <a:pt x="15256" y="13884"/>
                  <a:pt x="16418" y="12650"/>
                  <a:pt x="17508" y="11417"/>
                </a:cubicBezTo>
                <a:cubicBezTo>
                  <a:pt x="18791" y="9973"/>
                  <a:pt x="20244" y="8408"/>
                  <a:pt x="20244" y="6498"/>
                </a:cubicBezTo>
                <a:cubicBezTo>
                  <a:pt x="20244" y="4753"/>
                  <a:pt x="19203" y="3309"/>
                  <a:pt x="17290" y="2286"/>
                </a:cubicBezTo>
                <a:cubicBezTo>
                  <a:pt x="15595" y="1399"/>
                  <a:pt x="13270" y="887"/>
                  <a:pt x="10800" y="887"/>
                </a:cubicBezTo>
                <a:cubicBezTo>
                  <a:pt x="8354" y="887"/>
                  <a:pt x="6030" y="1399"/>
                  <a:pt x="4310" y="2286"/>
                </a:cubicBezTo>
                <a:cubicBezTo>
                  <a:pt x="2397" y="3309"/>
                  <a:pt x="1380" y="4753"/>
                  <a:pt x="1380" y="6498"/>
                </a:cubicBezTo>
                <a:cubicBezTo>
                  <a:pt x="1380" y="8363"/>
                  <a:pt x="2809" y="9973"/>
                  <a:pt x="4117" y="11417"/>
                </a:cubicBezTo>
                <a:cubicBezTo>
                  <a:pt x="5134" y="12650"/>
                  <a:pt x="6296" y="13884"/>
                  <a:pt x="6514" y="1523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155" name="Shape 1631">
            <a:extLst>
              <a:ext uri="{FF2B5EF4-FFF2-40B4-BE49-F238E27FC236}">
                <a16:creationId xmlns:a16="http://schemas.microsoft.com/office/drawing/2014/main" xmlns="" id="{E0E65805-4F3A-45E2-A154-AF7AA1C9155B}"/>
              </a:ext>
            </a:extLst>
          </p:cNvPr>
          <p:cNvSpPr>
            <a:spLocks/>
          </p:cNvSpPr>
          <p:nvPr/>
        </p:nvSpPr>
        <p:spPr>
          <a:xfrm>
            <a:off x="3964329" y="2501703"/>
            <a:ext cx="912766" cy="3497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Solution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79" y="4745051"/>
            <a:ext cx="906567" cy="906567"/>
          </a:xfrm>
          <a:prstGeom prst="rect">
            <a:avLst/>
          </a:prstGeom>
        </p:spPr>
      </p:pic>
      <p:sp>
        <p:nvSpPr>
          <p:cNvPr id="158" name="Shape 1627">
            <a:extLst>
              <a:ext uri="{FF2B5EF4-FFF2-40B4-BE49-F238E27FC236}">
                <a16:creationId xmlns:a16="http://schemas.microsoft.com/office/drawing/2014/main" xmlns="" id="{10E72D74-1653-4CF0-92DD-4713929CB32E}"/>
              </a:ext>
            </a:extLst>
          </p:cNvPr>
          <p:cNvSpPr/>
          <p:nvPr/>
        </p:nvSpPr>
        <p:spPr>
          <a:xfrm>
            <a:off x="5309531" y="5696566"/>
            <a:ext cx="768615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Demo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xmlns="" id="{D0B16150-4772-45B9-BD84-24D647BC3D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01" y="1417815"/>
            <a:ext cx="1074025" cy="1074025"/>
          </a:xfrm>
          <a:prstGeom prst="rect">
            <a:avLst/>
          </a:prstGeom>
        </p:spPr>
      </p:pic>
      <p:sp>
        <p:nvSpPr>
          <p:cNvPr id="161" name="Shape 1631">
            <a:extLst>
              <a:ext uri="{FF2B5EF4-FFF2-40B4-BE49-F238E27FC236}">
                <a16:creationId xmlns:a16="http://schemas.microsoft.com/office/drawing/2014/main" xmlns="" id="{D0FE911A-B0D4-4DAD-A6AC-3998157A2CFE}"/>
              </a:ext>
            </a:extLst>
          </p:cNvPr>
          <p:cNvSpPr>
            <a:spLocks/>
          </p:cNvSpPr>
          <p:nvPr/>
        </p:nvSpPr>
        <p:spPr>
          <a:xfrm>
            <a:off x="6239436" y="2560209"/>
            <a:ext cx="1739152" cy="3497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Cost vs Benefits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xmlns="" id="{85871737-93EC-45A1-851F-02B97AE097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49447" y="4745050"/>
            <a:ext cx="1025611" cy="1025611"/>
          </a:xfrm>
          <a:prstGeom prst="rect">
            <a:avLst/>
          </a:prstGeom>
        </p:spPr>
      </p:pic>
      <p:sp>
        <p:nvSpPr>
          <p:cNvPr id="164" name="Shape 1627">
            <a:extLst>
              <a:ext uri="{FF2B5EF4-FFF2-40B4-BE49-F238E27FC236}">
                <a16:creationId xmlns:a16="http://schemas.microsoft.com/office/drawing/2014/main" xmlns="" id="{7CEF896D-DBAA-44C9-BE4F-E07D170FC43E}"/>
              </a:ext>
            </a:extLst>
          </p:cNvPr>
          <p:cNvSpPr/>
          <p:nvPr/>
        </p:nvSpPr>
        <p:spPr>
          <a:xfrm>
            <a:off x="7888380" y="5683235"/>
            <a:ext cx="1016562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Limitation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xmlns="" id="{84D75212-BB7F-41BB-9E35-DB4A2A4CA3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512" y="1717248"/>
            <a:ext cx="1125564" cy="1125564"/>
          </a:xfrm>
          <a:prstGeom prst="rect">
            <a:avLst/>
          </a:prstGeom>
        </p:spPr>
      </p:pic>
      <p:sp>
        <p:nvSpPr>
          <p:cNvPr id="167" name="Shape 1627">
            <a:extLst>
              <a:ext uri="{FF2B5EF4-FFF2-40B4-BE49-F238E27FC236}">
                <a16:creationId xmlns:a16="http://schemas.microsoft.com/office/drawing/2014/main" xmlns="" id="{6DFCC351-6AA3-4B85-A352-F6C123BD340F}"/>
              </a:ext>
            </a:extLst>
          </p:cNvPr>
          <p:cNvSpPr/>
          <p:nvPr/>
        </p:nvSpPr>
        <p:spPr>
          <a:xfrm>
            <a:off x="10452062" y="2953307"/>
            <a:ext cx="1334265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Conclusion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xmlns="" id="{62972834-748A-4D5E-8B57-A39D43D56650}"/>
              </a:ext>
            </a:extLst>
          </p:cNvPr>
          <p:cNvSpPr txBox="1">
            <a:spLocks/>
          </p:cNvSpPr>
          <p:nvPr/>
        </p:nvSpPr>
        <p:spPr>
          <a:xfrm>
            <a:off x="563880" y="218822"/>
            <a:ext cx="3126129" cy="624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Journey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2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309879 -0.08457778 -0.1309879 -0.08457778 -0.2619757 -0.1691556 E" pathEditMode="relative" ptsTypes="">
                                      <p:cBhvr>
                                        <p:cTn id="6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500" fill="hold"/>
                                        <p:tgtEl>
                                          <p:spTgt spid="154"/>
                                        </p:tgtEl>
                                      </p:cBhvr>
                                      <p:by x="168431" y="149641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291585 -0.07300415 -0.1291585 -0.07300415 -0.2583171 -0.1460083 E" pathEditMode="relative" ptsTypes=""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5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14528" y="10776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20" grpId="0" animBg="1"/>
      <p:bldP spid="23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152" grpId="0" animBg="1"/>
      <p:bldP spid="153" grpId="0" animBg="1"/>
      <p:bldP spid="154" grpId="0" animBg="1"/>
      <p:bldP spid="154" grpId="1" animBg="1"/>
      <p:bldP spid="155" grpId="0" animBg="1"/>
      <p:bldP spid="155" grpId="1" animBg="1"/>
      <p:bldP spid="158" grpId="0" animBg="1"/>
      <p:bldP spid="161" grpId="0" animBg="1"/>
      <p:bldP spid="164" grpId="0" animBg="1"/>
      <p:bldP spid="1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41400" y="5733147"/>
            <a:ext cx="11150599" cy="2104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575" y="3629499"/>
            <a:ext cx="2789671" cy="2761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62272" y="2257425"/>
            <a:ext cx="7730253" cy="2286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err="1">
                <a:solidFill>
                  <a:schemeClr val="accent1"/>
                </a:solidFill>
              </a:rPr>
              <a:t>CheckBot</a:t>
            </a:r>
            <a:endParaRPr lang="en-US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2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989">
            <a:extLst>
              <a:ext uri="{FF2B5EF4-FFF2-40B4-BE49-F238E27FC236}">
                <a16:creationId xmlns:a16="http://schemas.microsoft.com/office/drawing/2014/main" xmlns="" id="{5AE9CE81-A976-4729-833F-C5C25AE0A1CD}"/>
              </a:ext>
            </a:extLst>
          </p:cNvPr>
          <p:cNvSpPr/>
          <p:nvPr/>
        </p:nvSpPr>
        <p:spPr>
          <a:xfrm>
            <a:off x="237744" y="2847080"/>
            <a:ext cx="1724006" cy="1919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37" y="10629"/>
                </a:moveTo>
                <a:lnTo>
                  <a:pt x="12837" y="7739"/>
                </a:lnTo>
                <a:lnTo>
                  <a:pt x="9525" y="7739"/>
                </a:lnTo>
                <a:cubicBezTo>
                  <a:pt x="9525" y="9337"/>
                  <a:pt x="11006" y="10629"/>
                  <a:pt x="12837" y="10629"/>
                </a:cubicBezTo>
                <a:close/>
                <a:moveTo>
                  <a:pt x="16169" y="7739"/>
                </a:moveTo>
                <a:lnTo>
                  <a:pt x="12837" y="7739"/>
                </a:lnTo>
                <a:lnTo>
                  <a:pt x="12837" y="4848"/>
                </a:lnTo>
                <a:cubicBezTo>
                  <a:pt x="14667" y="4812"/>
                  <a:pt x="16149" y="6123"/>
                  <a:pt x="16169" y="7739"/>
                </a:cubicBezTo>
                <a:close/>
                <a:moveTo>
                  <a:pt x="21600" y="8511"/>
                </a:moveTo>
                <a:cubicBezTo>
                  <a:pt x="21579" y="3806"/>
                  <a:pt x="17218" y="0"/>
                  <a:pt x="11829" y="0"/>
                </a:cubicBezTo>
                <a:cubicBezTo>
                  <a:pt x="7426" y="0"/>
                  <a:pt x="3312" y="2891"/>
                  <a:pt x="2469" y="6087"/>
                </a:cubicBezTo>
                <a:cubicBezTo>
                  <a:pt x="2283" y="6805"/>
                  <a:pt x="2057" y="8654"/>
                  <a:pt x="2057" y="8654"/>
                </a:cubicBezTo>
                <a:lnTo>
                  <a:pt x="41" y="13161"/>
                </a:lnTo>
                <a:cubicBezTo>
                  <a:pt x="0" y="13233"/>
                  <a:pt x="0" y="13305"/>
                  <a:pt x="0" y="13412"/>
                </a:cubicBezTo>
                <a:cubicBezTo>
                  <a:pt x="0" y="13807"/>
                  <a:pt x="350" y="14077"/>
                  <a:pt x="761" y="14077"/>
                </a:cubicBezTo>
                <a:lnTo>
                  <a:pt x="2078" y="14077"/>
                </a:lnTo>
                <a:lnTo>
                  <a:pt x="2078" y="16465"/>
                </a:lnTo>
                <a:cubicBezTo>
                  <a:pt x="2078" y="18296"/>
                  <a:pt x="3785" y="19804"/>
                  <a:pt x="5904" y="19804"/>
                </a:cubicBezTo>
                <a:lnTo>
                  <a:pt x="18082" y="19804"/>
                </a:lnTo>
                <a:lnTo>
                  <a:pt x="18082" y="18494"/>
                </a:lnTo>
                <a:lnTo>
                  <a:pt x="10985" y="18494"/>
                </a:lnTo>
                <a:lnTo>
                  <a:pt x="11993" y="18009"/>
                </a:lnTo>
                <a:lnTo>
                  <a:pt x="18082" y="18009"/>
                </a:lnTo>
                <a:lnTo>
                  <a:pt x="18082" y="16698"/>
                </a:lnTo>
                <a:lnTo>
                  <a:pt x="14750" y="16698"/>
                </a:lnTo>
                <a:lnTo>
                  <a:pt x="15758" y="16213"/>
                </a:lnTo>
                <a:lnTo>
                  <a:pt x="18082" y="16213"/>
                </a:lnTo>
                <a:lnTo>
                  <a:pt x="18082" y="15046"/>
                </a:lnTo>
                <a:cubicBezTo>
                  <a:pt x="20242" y="13502"/>
                  <a:pt x="21600" y="11132"/>
                  <a:pt x="21600" y="8511"/>
                </a:cubicBezTo>
                <a:close/>
                <a:moveTo>
                  <a:pt x="4485" y="10360"/>
                </a:moveTo>
                <a:cubicBezTo>
                  <a:pt x="3888" y="10360"/>
                  <a:pt x="3394" y="9947"/>
                  <a:pt x="3394" y="9426"/>
                </a:cubicBezTo>
                <a:cubicBezTo>
                  <a:pt x="3394" y="8924"/>
                  <a:pt x="3909" y="8475"/>
                  <a:pt x="4485" y="8475"/>
                </a:cubicBezTo>
                <a:cubicBezTo>
                  <a:pt x="5081" y="8475"/>
                  <a:pt x="5554" y="8906"/>
                  <a:pt x="5554" y="9426"/>
                </a:cubicBezTo>
                <a:cubicBezTo>
                  <a:pt x="5554" y="9929"/>
                  <a:pt x="5061" y="10360"/>
                  <a:pt x="4485" y="10360"/>
                </a:cubicBezTo>
                <a:close/>
                <a:moveTo>
                  <a:pt x="12837" y="4435"/>
                </a:moveTo>
                <a:cubicBezTo>
                  <a:pt x="14914" y="4435"/>
                  <a:pt x="16601" y="5907"/>
                  <a:pt x="16601" y="7721"/>
                </a:cubicBezTo>
                <a:cubicBezTo>
                  <a:pt x="16601" y="9534"/>
                  <a:pt x="14914" y="10989"/>
                  <a:pt x="12837" y="10989"/>
                </a:cubicBezTo>
                <a:cubicBezTo>
                  <a:pt x="10759" y="10989"/>
                  <a:pt x="9072" y="9534"/>
                  <a:pt x="9072" y="7721"/>
                </a:cubicBezTo>
                <a:cubicBezTo>
                  <a:pt x="9072" y="5925"/>
                  <a:pt x="10759" y="4435"/>
                  <a:pt x="12837" y="4435"/>
                </a:cubicBezTo>
                <a:close/>
                <a:moveTo>
                  <a:pt x="7611" y="20289"/>
                </a:moveTo>
                <a:lnTo>
                  <a:pt x="18082" y="20289"/>
                </a:lnTo>
                <a:lnTo>
                  <a:pt x="18082" y="21600"/>
                </a:lnTo>
                <a:lnTo>
                  <a:pt x="7611" y="21600"/>
                </a:lnTo>
                <a:lnTo>
                  <a:pt x="7611" y="2028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175">
            <a:miter lim="400000"/>
          </a:ln>
        </p:spPr>
        <p:txBody>
          <a:bodyPr lIns="45719" rIns="45719" anchor="ctr"/>
          <a:lstStyle/>
          <a:p>
            <a:pPr algn="l" defTabSz="457200">
              <a:lnSpc>
                <a:spcPct val="93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0CE2A7D-AFB1-4C84-8892-27822EE7EEED}"/>
              </a:ext>
            </a:extLst>
          </p:cNvPr>
          <p:cNvSpPr txBox="1"/>
          <p:nvPr/>
        </p:nvSpPr>
        <p:spPr>
          <a:xfrm>
            <a:off x="2485660" y="2192678"/>
            <a:ext cx="7836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3200" dirty="0">
                <a:solidFill>
                  <a:schemeClr val="bg1"/>
                </a:solidFill>
                <a:latin typeface="Gill Sans MT" panose="020B0502020104020203" pitchFamily="34" charset="0"/>
              </a:rPr>
              <a:t>Three Line of Defence Checks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6102376-1063-4CB7-B7B2-BDA8601489C7}"/>
              </a:ext>
            </a:extLst>
          </p:cNvPr>
          <p:cNvSpPr txBox="1"/>
          <p:nvPr/>
        </p:nvSpPr>
        <p:spPr>
          <a:xfrm>
            <a:off x="2485660" y="3148887"/>
            <a:ext cx="7836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3200" dirty="0">
                <a:solidFill>
                  <a:schemeClr val="bg1"/>
                </a:solidFill>
                <a:latin typeface="Gill Sans MT" panose="020B0502020104020203" pitchFamily="34" charset="0"/>
              </a:rPr>
              <a:t>Revised Operational Flow + Automation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0ECF11F-E64D-4FF5-B005-9A3AAD35800E}"/>
              </a:ext>
            </a:extLst>
          </p:cNvPr>
          <p:cNvSpPr txBox="1"/>
          <p:nvPr/>
        </p:nvSpPr>
        <p:spPr>
          <a:xfrm>
            <a:off x="2485658" y="4108621"/>
            <a:ext cx="10157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3200" dirty="0">
                <a:solidFill>
                  <a:schemeClr val="bg1"/>
                </a:solidFill>
                <a:latin typeface="Gill Sans MT" panose="020B0502020104020203" pitchFamily="34" charset="0"/>
              </a:rPr>
              <a:t>Enhanced Process of resolving discrepancies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EC8E70-9EE6-417E-82A0-D6FBBCAF8EFA}"/>
              </a:ext>
            </a:extLst>
          </p:cNvPr>
          <p:cNvSpPr txBox="1"/>
          <p:nvPr/>
        </p:nvSpPr>
        <p:spPr>
          <a:xfrm>
            <a:off x="2485658" y="5068354"/>
            <a:ext cx="10157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3200" dirty="0">
                <a:solidFill>
                  <a:schemeClr val="bg1"/>
                </a:solidFill>
                <a:latin typeface="Gill Sans MT" panose="020B0502020104020203" pitchFamily="34" charset="0"/>
              </a:rPr>
              <a:t>Machine Learning Capabilities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98627A3-AE58-47E5-84DF-E4FACDE849DA}"/>
              </a:ext>
            </a:extLst>
          </p:cNvPr>
          <p:cNvGrpSpPr/>
          <p:nvPr/>
        </p:nvGrpSpPr>
        <p:grpSpPr>
          <a:xfrm>
            <a:off x="10115212" y="2084016"/>
            <a:ext cx="1625684" cy="584933"/>
            <a:chOff x="7207081" y="2280211"/>
            <a:chExt cx="1784816" cy="54246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88F74AC3-F37D-4B67-9671-A53855B1A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7081" y="2280211"/>
              <a:ext cx="542466" cy="54246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8C23FE36-6DCB-452C-B790-A04C24FC1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8256" y="2280211"/>
              <a:ext cx="542466" cy="54246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97C8D7F1-1D4A-441F-8AE1-5F8ACE1FC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9431" y="2280211"/>
              <a:ext cx="542466" cy="542466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5A75859-F10C-43B9-85A8-E56DBD4F8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76" y="4091495"/>
            <a:ext cx="830583" cy="8305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14ED2E3-7AB8-4BCD-8905-AB6C73DC6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736" y="2893349"/>
            <a:ext cx="969464" cy="969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D110D06-FE6F-45E7-B856-FD83A902F27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497" y="4959851"/>
            <a:ext cx="801940" cy="801940"/>
          </a:xfrm>
          <a:prstGeom prst="rect">
            <a:avLst/>
          </a:prstGeom>
        </p:spPr>
      </p:pic>
      <p:sp>
        <p:nvSpPr>
          <p:cNvPr id="21" name="Shape 1630">
            <a:extLst>
              <a:ext uri="{FF2B5EF4-FFF2-40B4-BE49-F238E27FC236}">
                <a16:creationId xmlns:a16="http://schemas.microsoft.com/office/drawing/2014/main" xmlns="" id="{E24AFC6B-CE7E-4EDB-91EE-4B1746F5B71C}"/>
              </a:ext>
            </a:extLst>
          </p:cNvPr>
          <p:cNvSpPr/>
          <p:nvPr/>
        </p:nvSpPr>
        <p:spPr>
          <a:xfrm>
            <a:off x="595422" y="318977"/>
            <a:ext cx="433759" cy="663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11808"/>
                </a:moveTo>
                <a:cubicBezTo>
                  <a:pt x="1574" y="10274"/>
                  <a:pt x="0" y="8529"/>
                  <a:pt x="0" y="6453"/>
                </a:cubicBezTo>
                <a:cubicBezTo>
                  <a:pt x="0" y="4452"/>
                  <a:pt x="1162" y="2798"/>
                  <a:pt x="3439" y="1609"/>
                </a:cubicBezTo>
                <a:cubicBezTo>
                  <a:pt x="5400" y="602"/>
                  <a:pt x="8015" y="0"/>
                  <a:pt x="10800" y="0"/>
                </a:cubicBezTo>
                <a:cubicBezTo>
                  <a:pt x="13609" y="0"/>
                  <a:pt x="16200" y="557"/>
                  <a:pt x="18186" y="1609"/>
                </a:cubicBezTo>
                <a:cubicBezTo>
                  <a:pt x="20438" y="2753"/>
                  <a:pt x="21600" y="4452"/>
                  <a:pt x="21600" y="6453"/>
                </a:cubicBezTo>
                <a:cubicBezTo>
                  <a:pt x="21600" y="8529"/>
                  <a:pt x="20026" y="10274"/>
                  <a:pt x="18670" y="11808"/>
                </a:cubicBezTo>
                <a:cubicBezTo>
                  <a:pt x="17508" y="13116"/>
                  <a:pt x="16345" y="14395"/>
                  <a:pt x="16345" y="15658"/>
                </a:cubicBezTo>
                <a:lnTo>
                  <a:pt x="16345" y="19359"/>
                </a:lnTo>
                <a:lnTo>
                  <a:pt x="14505" y="19359"/>
                </a:lnTo>
                <a:cubicBezTo>
                  <a:pt x="14505" y="20592"/>
                  <a:pt x="12858" y="21600"/>
                  <a:pt x="10873" y="21600"/>
                </a:cubicBezTo>
                <a:cubicBezTo>
                  <a:pt x="8887" y="21600"/>
                  <a:pt x="7265" y="20592"/>
                  <a:pt x="7313" y="19359"/>
                </a:cubicBezTo>
                <a:lnTo>
                  <a:pt x="5206" y="19359"/>
                </a:lnTo>
                <a:lnTo>
                  <a:pt x="5206" y="16050"/>
                </a:lnTo>
                <a:lnTo>
                  <a:pt x="5279" y="15658"/>
                </a:lnTo>
                <a:cubicBezTo>
                  <a:pt x="5206" y="14395"/>
                  <a:pt x="4117" y="13162"/>
                  <a:pt x="2954" y="11808"/>
                </a:cubicBezTo>
                <a:close/>
                <a:moveTo>
                  <a:pt x="6514" y="15237"/>
                </a:moveTo>
                <a:lnTo>
                  <a:pt x="15038" y="15237"/>
                </a:lnTo>
                <a:cubicBezTo>
                  <a:pt x="15256" y="13884"/>
                  <a:pt x="16418" y="12650"/>
                  <a:pt x="17508" y="11417"/>
                </a:cubicBezTo>
                <a:cubicBezTo>
                  <a:pt x="18791" y="9973"/>
                  <a:pt x="20244" y="8408"/>
                  <a:pt x="20244" y="6498"/>
                </a:cubicBezTo>
                <a:cubicBezTo>
                  <a:pt x="20244" y="4753"/>
                  <a:pt x="19203" y="3309"/>
                  <a:pt x="17290" y="2286"/>
                </a:cubicBezTo>
                <a:cubicBezTo>
                  <a:pt x="15595" y="1399"/>
                  <a:pt x="13270" y="887"/>
                  <a:pt x="10800" y="887"/>
                </a:cubicBezTo>
                <a:cubicBezTo>
                  <a:pt x="8354" y="887"/>
                  <a:pt x="6030" y="1399"/>
                  <a:pt x="4310" y="2286"/>
                </a:cubicBezTo>
                <a:cubicBezTo>
                  <a:pt x="2397" y="3309"/>
                  <a:pt x="1380" y="4753"/>
                  <a:pt x="1380" y="6498"/>
                </a:cubicBezTo>
                <a:cubicBezTo>
                  <a:pt x="1380" y="8363"/>
                  <a:pt x="2809" y="9973"/>
                  <a:pt x="4117" y="11417"/>
                </a:cubicBezTo>
                <a:cubicBezTo>
                  <a:pt x="5134" y="12650"/>
                  <a:pt x="6296" y="13884"/>
                  <a:pt x="6514" y="1523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3077438" y="628341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err="1">
                <a:solidFill>
                  <a:schemeClr val="bg2">
                    <a:lumMod val="90000"/>
                  </a:schemeClr>
                </a:solidFill>
              </a:rPr>
              <a:t>CheckBot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596619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Solution: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96" y="10207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1925174" y="2448490"/>
            <a:ext cx="560488" cy="2875676"/>
            <a:chOff x="2126342" y="2613082"/>
            <a:chExt cx="560488" cy="2875676"/>
          </a:xfrm>
        </p:grpSpPr>
        <p:cxnSp>
          <p:nvCxnSpPr>
            <p:cNvPr id="14" name="Elbow Connector 13"/>
            <p:cNvCxnSpPr>
              <a:stCxn id="2" idx="1"/>
              <a:endCxn id="7" idx="1"/>
            </p:cNvCxnSpPr>
            <p:nvPr/>
          </p:nvCxnSpPr>
          <p:spPr>
            <a:xfrm rot="10800000" flipV="1">
              <a:off x="2686826" y="2613082"/>
              <a:ext cx="2" cy="2875676"/>
            </a:xfrm>
            <a:prstGeom prst="bentConnector3">
              <a:avLst>
                <a:gd name="adj1" fmla="val 11430100000"/>
              </a:avLst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/>
            <p:nvPr/>
          </p:nvCxnSpPr>
          <p:spPr>
            <a:xfrm rot="10800000" flipV="1">
              <a:off x="2686829" y="3605867"/>
              <a:ext cx="1" cy="959734"/>
            </a:xfrm>
            <a:prstGeom prst="bentConnector3">
              <a:avLst>
                <a:gd name="adj1" fmla="val 22860100000"/>
              </a:avLst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126342" y="4007982"/>
              <a:ext cx="305962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366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17600" y="5733147"/>
            <a:ext cx="11074399" cy="2104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575" y="3604099"/>
            <a:ext cx="2789671" cy="2761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62272" y="2257425"/>
            <a:ext cx="7730253" cy="2286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accent1"/>
                </a:solidFill>
              </a:rPr>
              <a:t>Original Process</a:t>
            </a:r>
          </a:p>
        </p:txBody>
      </p:sp>
    </p:spTree>
    <p:extLst>
      <p:ext uri="{BB962C8B-B14F-4D97-AF65-F5344CB8AC3E}">
        <p14:creationId xmlns:p14="http://schemas.microsoft.com/office/powerpoint/2010/main" val="197442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C77459E0-BAEA-4DF6-B34D-512DF6F31BC2}"/>
              </a:ext>
            </a:extLst>
          </p:cNvPr>
          <p:cNvGrpSpPr/>
          <p:nvPr/>
        </p:nvGrpSpPr>
        <p:grpSpPr>
          <a:xfrm>
            <a:off x="2731706" y="2315598"/>
            <a:ext cx="1390177" cy="606348"/>
            <a:chOff x="2696592" y="1748572"/>
            <a:chExt cx="1390177" cy="606348"/>
          </a:xfrm>
        </p:grpSpPr>
        <p:sp>
          <p:nvSpPr>
            <p:cNvPr id="37" name="Flowchart: Alternate Process 36"/>
            <p:cNvSpPr/>
            <p:nvPr/>
          </p:nvSpPr>
          <p:spPr>
            <a:xfrm>
              <a:off x="2696592" y="1748572"/>
              <a:ext cx="1370082" cy="606348"/>
            </a:xfrm>
            <a:prstGeom prst="flowChartAlternateProcess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400" dirty="0">
                <a:latin typeface="Gill Sans MT" panose="020B0502020104020203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B2E5DA81-A043-4249-98BE-948C244AE7F5}"/>
                </a:ext>
              </a:extLst>
            </p:cNvPr>
            <p:cNvSpPr txBox="1"/>
            <p:nvPr/>
          </p:nvSpPr>
          <p:spPr>
            <a:xfrm>
              <a:off x="2724607" y="1793977"/>
              <a:ext cx="13621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400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External Market</a:t>
              </a:r>
            </a:p>
            <a:p>
              <a:pPr algn="ctr"/>
              <a:r>
                <a:rPr lang="en-SG" sz="1400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Data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19B7AC4A-07C4-474F-BC95-157F201C2A09}"/>
              </a:ext>
            </a:extLst>
          </p:cNvPr>
          <p:cNvGrpSpPr/>
          <p:nvPr/>
        </p:nvGrpSpPr>
        <p:grpSpPr>
          <a:xfrm>
            <a:off x="2731706" y="2313007"/>
            <a:ext cx="1390177" cy="606348"/>
            <a:chOff x="5256480" y="3352149"/>
            <a:chExt cx="1390177" cy="606348"/>
          </a:xfrm>
        </p:grpSpPr>
        <p:sp>
          <p:nvSpPr>
            <p:cNvPr id="96" name="Flowchart: Alternate Process 95">
              <a:extLst>
                <a:ext uri="{FF2B5EF4-FFF2-40B4-BE49-F238E27FC236}">
                  <a16:creationId xmlns:a16="http://schemas.microsoft.com/office/drawing/2014/main" xmlns="" id="{84567BCC-5E13-474E-A50E-3BE9FC6EBE4E}"/>
                </a:ext>
              </a:extLst>
            </p:cNvPr>
            <p:cNvSpPr/>
            <p:nvPr/>
          </p:nvSpPr>
          <p:spPr>
            <a:xfrm>
              <a:off x="5256480" y="3352149"/>
              <a:ext cx="1370082" cy="606348"/>
            </a:xfrm>
            <a:prstGeom prst="flowChartAlternateProcess">
              <a:avLst/>
            </a:prstGeom>
            <a:solidFill>
              <a:schemeClr val="accent4"/>
            </a:solidFill>
            <a:ln w="28575">
              <a:solidFill>
                <a:schemeClr val="bg2">
                  <a:lumMod val="90000"/>
                </a:schemeClr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400" dirty="0">
                <a:latin typeface="Gill Sans MT" panose="020B0502020104020203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xmlns="" id="{37BC9E18-1537-4691-B992-D6FD1FEEA2A0}"/>
                </a:ext>
              </a:extLst>
            </p:cNvPr>
            <p:cNvSpPr txBox="1"/>
            <p:nvPr/>
          </p:nvSpPr>
          <p:spPr>
            <a:xfrm>
              <a:off x="5284495" y="3397554"/>
              <a:ext cx="13621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400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External Market</a:t>
              </a:r>
            </a:p>
            <a:p>
              <a:pPr algn="ctr"/>
              <a:r>
                <a:rPr lang="en-SG" sz="1400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Data</a:t>
              </a:r>
            </a:p>
          </p:txBody>
        </p:sp>
      </p:grpSp>
      <p:sp>
        <p:nvSpPr>
          <p:cNvPr id="2" name="Flowchart: Alternate Process 1"/>
          <p:cNvSpPr/>
          <p:nvPr/>
        </p:nvSpPr>
        <p:spPr>
          <a:xfrm>
            <a:off x="887674" y="1559934"/>
            <a:ext cx="1409700" cy="571500"/>
          </a:xfrm>
          <a:prstGeom prst="flowChartAlternateProcess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latin typeface="Gill Sans MT" panose="020B0502020104020203" pitchFamily="34" charset="0"/>
              </a:rPr>
              <a:t>Trades booked by traders</a:t>
            </a:r>
          </a:p>
        </p:txBody>
      </p:sp>
      <p:cxnSp>
        <p:nvCxnSpPr>
          <p:cNvPr id="6" name="Straight Arrow Connector 5"/>
          <p:cNvCxnSpPr>
            <a:cxnSpLocks/>
            <a:endCxn id="7" idx="0"/>
          </p:cNvCxnSpPr>
          <p:nvPr/>
        </p:nvCxnSpPr>
        <p:spPr>
          <a:xfrm flipH="1">
            <a:off x="1586174" y="2173964"/>
            <a:ext cx="6350" cy="250534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96894" y="2424498"/>
            <a:ext cx="1178560" cy="500697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>
                <a:latin typeface="Gill Sans MT" panose="020B0502020104020203" pitchFamily="34" charset="0"/>
              </a:rPr>
              <a:t>TradeCatcher</a:t>
            </a:r>
            <a:endParaRPr lang="en-SG" sz="1400" dirty="0">
              <a:latin typeface="Gill Sans MT" panose="020B05020201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7059" y="3245809"/>
            <a:ext cx="1078230" cy="430617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>
                <a:latin typeface="Gill Sans MT" panose="020B0502020104020203" pitchFamily="34" charset="0"/>
              </a:rPr>
              <a:t>TradeLife</a:t>
            </a:r>
            <a:endParaRPr lang="en-SG" sz="1400" dirty="0">
              <a:latin typeface="Gill Sans MT" panose="020B0502020104020203" pitchFamily="34" charset="0"/>
            </a:endParaRPr>
          </a:p>
        </p:txBody>
      </p:sp>
      <p:cxnSp>
        <p:nvCxnSpPr>
          <p:cNvPr id="10" name="Straight Arrow Connector 9"/>
          <p:cNvCxnSpPr>
            <a:cxnSpLocks/>
            <a:stCxn id="7" idx="2"/>
            <a:endCxn id="8" idx="0"/>
          </p:cNvCxnSpPr>
          <p:nvPr/>
        </p:nvCxnSpPr>
        <p:spPr>
          <a:xfrm>
            <a:off x="1586174" y="2925195"/>
            <a:ext cx="0" cy="320614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Flowchart: Direct Access Storage 11"/>
          <p:cNvSpPr/>
          <p:nvPr/>
        </p:nvSpPr>
        <p:spPr>
          <a:xfrm>
            <a:off x="1104647" y="4166673"/>
            <a:ext cx="1065530" cy="566782"/>
          </a:xfrm>
          <a:prstGeom prst="flowChartMagneticDrum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latin typeface="Gill Sans MT" panose="020B0502020104020203" pitchFamily="34" charset="0"/>
              </a:rPr>
              <a:t>RMS</a:t>
            </a:r>
          </a:p>
        </p:txBody>
      </p:sp>
      <p:cxnSp>
        <p:nvCxnSpPr>
          <p:cNvPr id="13" name="Straight Arrow Connector 12"/>
          <p:cNvCxnSpPr>
            <a:cxnSpLocks/>
            <a:stCxn id="8" idx="2"/>
          </p:cNvCxnSpPr>
          <p:nvPr/>
        </p:nvCxnSpPr>
        <p:spPr>
          <a:xfrm>
            <a:off x="1586174" y="3676426"/>
            <a:ext cx="0" cy="435686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125289" y="4450064"/>
            <a:ext cx="670333" cy="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836293" y="4251549"/>
            <a:ext cx="1031874" cy="481906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>
                <a:latin typeface="Gill Sans MT" panose="020B0502020104020203" pitchFamily="34" charset="0"/>
              </a:rPr>
              <a:t>MoneyClip</a:t>
            </a:r>
            <a:endParaRPr lang="en-SG" sz="1400" dirty="0">
              <a:latin typeface="Gill Sans MT" panose="020B0502020104020203" pitchFamily="34" charset="0"/>
            </a:endParaRPr>
          </a:p>
        </p:txBody>
      </p:sp>
      <p:sp>
        <p:nvSpPr>
          <p:cNvPr id="19" name="Flowchart: Alternate Process 18"/>
          <p:cNvSpPr/>
          <p:nvPr/>
        </p:nvSpPr>
        <p:spPr>
          <a:xfrm>
            <a:off x="4383953" y="4207338"/>
            <a:ext cx="1069975" cy="571500"/>
          </a:xfrm>
          <a:prstGeom prst="flowChartAlternateProcess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latin typeface="Gill Sans MT" panose="020B0502020104020203" pitchFamily="34" charset="0"/>
              </a:rPr>
              <a:t>P&amp;L report Production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879948" y="4490134"/>
            <a:ext cx="483870" cy="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302257" y="4747300"/>
            <a:ext cx="2270760" cy="571958"/>
            <a:chOff x="2106930" y="4757874"/>
            <a:chExt cx="2270760" cy="644706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3238500" y="4757874"/>
              <a:ext cx="0" cy="366576"/>
            </a:xfrm>
            <a:prstGeom prst="straightConnector1">
              <a:avLst/>
            </a:prstGeom>
            <a:ln w="28575">
              <a:solidFill>
                <a:schemeClr val="bg2">
                  <a:lumMod val="90000"/>
                </a:schemeClr>
              </a:solidFill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2106930" y="5132070"/>
              <a:ext cx="2270760" cy="7620"/>
            </a:xfrm>
            <a:prstGeom prst="line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106930" y="5139690"/>
              <a:ext cx="0" cy="262890"/>
            </a:xfrm>
            <a:prstGeom prst="line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377690" y="5124450"/>
              <a:ext cx="0" cy="262890"/>
            </a:xfrm>
            <a:prstGeom prst="line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/>
          <p:cNvCxnSpPr/>
          <p:nvPr/>
        </p:nvCxnSpPr>
        <p:spPr>
          <a:xfrm flipH="1">
            <a:off x="3433827" y="3832855"/>
            <a:ext cx="3810" cy="359655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434185" y="2944553"/>
            <a:ext cx="3810" cy="26289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845182" y="4249181"/>
            <a:ext cx="1031874" cy="48190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bg2">
                <a:lumMod val="9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>
                <a:latin typeface="Gill Sans MT" panose="020B0502020104020203" pitchFamily="34" charset="0"/>
              </a:rPr>
              <a:t>TradeClip</a:t>
            </a:r>
            <a:endParaRPr lang="en-SG" sz="1400" dirty="0">
              <a:latin typeface="Gill Sans MT" panose="020B05020201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94AAA14D-33CC-49CF-93BE-9F9960D48427}"/>
              </a:ext>
            </a:extLst>
          </p:cNvPr>
          <p:cNvSpPr/>
          <p:nvPr/>
        </p:nvSpPr>
        <p:spPr>
          <a:xfrm>
            <a:off x="3669540" y="1278103"/>
            <a:ext cx="1452623" cy="469868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Reuters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E4C66EA0-C06C-4C3B-AD6A-DA5607FE9D85}"/>
              </a:ext>
            </a:extLst>
          </p:cNvPr>
          <p:cNvCxnSpPr>
            <a:cxnSpLocks/>
          </p:cNvCxnSpPr>
          <p:nvPr/>
        </p:nvCxnSpPr>
        <p:spPr>
          <a:xfrm flipH="1">
            <a:off x="3669541" y="1763819"/>
            <a:ext cx="537716" cy="531881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F25208AC-C57B-48EA-9094-8410C2B33983}"/>
              </a:ext>
            </a:extLst>
          </p:cNvPr>
          <p:cNvSpPr/>
          <p:nvPr/>
        </p:nvSpPr>
        <p:spPr>
          <a:xfrm>
            <a:off x="5026387" y="1762378"/>
            <a:ext cx="1288226" cy="508053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Yahoo    </a:t>
            </a:r>
            <a:endParaRPr lang="en-SG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84C8D6C8-DAD9-4125-B826-525E6DED1DE0}"/>
              </a:ext>
            </a:extLst>
          </p:cNvPr>
          <p:cNvCxnSpPr>
            <a:cxnSpLocks/>
          </p:cNvCxnSpPr>
          <p:nvPr/>
        </p:nvCxnSpPr>
        <p:spPr>
          <a:xfrm flipH="1">
            <a:off x="4192658" y="2174763"/>
            <a:ext cx="852265" cy="326452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2F8E70CC-7CD3-464A-B160-02BC6C1E28DB}"/>
              </a:ext>
            </a:extLst>
          </p:cNvPr>
          <p:cNvSpPr/>
          <p:nvPr/>
        </p:nvSpPr>
        <p:spPr>
          <a:xfrm>
            <a:off x="5200210" y="2449225"/>
            <a:ext cx="1740776" cy="517516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Bloomberg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8B4BAA5B-F6BA-449B-93A8-551D319C2521}"/>
              </a:ext>
            </a:extLst>
          </p:cNvPr>
          <p:cNvCxnSpPr>
            <a:cxnSpLocks/>
          </p:cNvCxnSpPr>
          <p:nvPr/>
        </p:nvCxnSpPr>
        <p:spPr>
          <a:xfrm flipH="1" flipV="1">
            <a:off x="4287453" y="2832765"/>
            <a:ext cx="991964" cy="3078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FDDA50-D2C5-4B17-A26B-2CB2DE5ACE23}"/>
              </a:ext>
            </a:extLst>
          </p:cNvPr>
          <p:cNvSpPr txBox="1"/>
          <p:nvPr/>
        </p:nvSpPr>
        <p:spPr>
          <a:xfrm>
            <a:off x="7636179" y="2431252"/>
            <a:ext cx="3593939" cy="1323439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Original System in Elite Bank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Solution: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096" y="856202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3077438" y="518613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>
                <a:solidFill>
                  <a:schemeClr val="bg2">
                    <a:lumMod val="90000"/>
                  </a:schemeClr>
                </a:solidFill>
              </a:rPr>
              <a:t>Original process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0E00C904-2059-47A4-A065-ACAEE6217022}"/>
              </a:ext>
            </a:extLst>
          </p:cNvPr>
          <p:cNvGrpSpPr/>
          <p:nvPr/>
        </p:nvGrpSpPr>
        <p:grpSpPr>
          <a:xfrm>
            <a:off x="1748441" y="5331180"/>
            <a:ext cx="1114399" cy="617837"/>
            <a:chOff x="1739552" y="5486660"/>
            <a:chExt cx="1114399" cy="617837"/>
          </a:xfrm>
        </p:grpSpPr>
        <p:sp>
          <p:nvSpPr>
            <p:cNvPr id="30" name="Flowchart: Direct Access Storage 29"/>
            <p:cNvSpPr/>
            <p:nvPr/>
          </p:nvSpPr>
          <p:spPr>
            <a:xfrm>
              <a:off x="1740796" y="5486660"/>
              <a:ext cx="1113155" cy="617837"/>
            </a:xfrm>
            <a:prstGeom prst="flowChartMagneticDrum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400" dirty="0">
                <a:latin typeface="Gill Sans MT" panose="020B0502020104020203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xmlns="" id="{2CC194C7-0478-4111-A32D-B49C9D0E6AFE}"/>
                </a:ext>
              </a:extLst>
            </p:cNvPr>
            <p:cNvSpPr txBox="1"/>
            <p:nvPr/>
          </p:nvSpPr>
          <p:spPr>
            <a:xfrm>
              <a:off x="1739552" y="5620452"/>
              <a:ext cx="10211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 err="1">
                  <a:solidFill>
                    <a:schemeClr val="bg1"/>
                  </a:solidFill>
                  <a:latin typeface="Gill Sans MT" panose="020B0502020104020203" pitchFamily="34" charset="0"/>
                </a:rPr>
                <a:t>StatBox</a:t>
              </a:r>
              <a:endParaRPr lang="en-SG" sz="1400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98836E1B-B453-40F9-B534-F9BBBCA00ADA}"/>
              </a:ext>
            </a:extLst>
          </p:cNvPr>
          <p:cNvGrpSpPr/>
          <p:nvPr/>
        </p:nvGrpSpPr>
        <p:grpSpPr>
          <a:xfrm>
            <a:off x="3877055" y="5321586"/>
            <a:ext cx="1744982" cy="627431"/>
            <a:chOff x="3877056" y="5406646"/>
            <a:chExt cx="1180146" cy="627431"/>
          </a:xfrm>
        </p:grpSpPr>
        <p:sp>
          <p:nvSpPr>
            <p:cNvPr id="31" name="Flowchart: Direct Access Storage 30"/>
            <p:cNvSpPr/>
            <p:nvPr/>
          </p:nvSpPr>
          <p:spPr>
            <a:xfrm>
              <a:off x="3877056" y="5406646"/>
              <a:ext cx="1161033" cy="627431"/>
            </a:xfrm>
            <a:prstGeom prst="flowChartMagneticDrum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400" dirty="0">
                <a:latin typeface="Gill Sans MT" panose="020B0502020104020203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434F4A8C-09CD-4481-87BE-31C0F72D5083}"/>
                </a:ext>
              </a:extLst>
            </p:cNvPr>
            <p:cNvSpPr txBox="1"/>
            <p:nvPr/>
          </p:nvSpPr>
          <p:spPr>
            <a:xfrm>
              <a:off x="3877056" y="5548415"/>
              <a:ext cx="1180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 err="1">
                  <a:solidFill>
                    <a:schemeClr val="bg1"/>
                  </a:solidFill>
                  <a:latin typeface="Gill Sans MT" panose="020B0502020104020203" pitchFamily="34" charset="0"/>
                </a:rPr>
                <a:t>WorldDating</a:t>
              </a:r>
              <a:endParaRPr lang="en-SG" sz="1400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3FE3E2F5-5077-49B3-915C-72445CF7B776}"/>
              </a:ext>
            </a:extLst>
          </p:cNvPr>
          <p:cNvGrpSpPr/>
          <p:nvPr/>
        </p:nvGrpSpPr>
        <p:grpSpPr>
          <a:xfrm>
            <a:off x="2758681" y="3238001"/>
            <a:ext cx="1353176" cy="560972"/>
            <a:chOff x="2795914" y="2967296"/>
            <a:chExt cx="1353176" cy="560972"/>
          </a:xfrm>
        </p:grpSpPr>
        <p:sp>
          <p:nvSpPr>
            <p:cNvPr id="35" name="Flowchart: Direct Access Storage 34"/>
            <p:cNvSpPr/>
            <p:nvPr/>
          </p:nvSpPr>
          <p:spPr>
            <a:xfrm>
              <a:off x="2797557" y="2967296"/>
              <a:ext cx="1351533" cy="560972"/>
            </a:xfrm>
            <a:prstGeom prst="flowChartMagneticDrum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400" dirty="0">
                <a:latin typeface="Gill Sans MT" panose="020B0502020104020203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xmlns="" id="{E86F81CD-D13B-48D1-ADBE-93C9C62CE3FD}"/>
                </a:ext>
              </a:extLst>
            </p:cNvPr>
            <p:cNvSpPr txBox="1"/>
            <p:nvPr/>
          </p:nvSpPr>
          <p:spPr>
            <a:xfrm>
              <a:off x="2795914" y="3092971"/>
              <a:ext cx="1180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 err="1">
                  <a:solidFill>
                    <a:schemeClr val="bg1"/>
                  </a:solidFill>
                  <a:latin typeface="Gill Sans MT" panose="020B0502020104020203" pitchFamily="34" charset="0"/>
                </a:rPr>
                <a:t>MarketBox</a:t>
              </a:r>
              <a:endParaRPr lang="en-SG" sz="1400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F98A1E2-DF8D-4D3B-9DA3-8BFEAB431720}"/>
              </a:ext>
            </a:extLst>
          </p:cNvPr>
          <p:cNvSpPr/>
          <p:nvPr/>
        </p:nvSpPr>
        <p:spPr>
          <a:xfrm>
            <a:off x="2206258" y="2083774"/>
            <a:ext cx="2202561" cy="129638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Oval 37"/>
          <p:cNvSpPr/>
          <p:nvPr/>
        </p:nvSpPr>
        <p:spPr>
          <a:xfrm>
            <a:off x="2375326" y="3442872"/>
            <a:ext cx="2031409" cy="195230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Shape 1630">
            <a:extLst>
              <a:ext uri="{FF2B5EF4-FFF2-40B4-BE49-F238E27FC236}">
                <a16:creationId xmlns:a16="http://schemas.microsoft.com/office/drawing/2014/main" xmlns="" id="{E24AFC6B-CE7E-4EDB-91EE-4B1746F5B71C}"/>
              </a:ext>
            </a:extLst>
          </p:cNvPr>
          <p:cNvSpPr/>
          <p:nvPr/>
        </p:nvSpPr>
        <p:spPr>
          <a:xfrm>
            <a:off x="595423" y="171043"/>
            <a:ext cx="433759" cy="663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11808"/>
                </a:moveTo>
                <a:cubicBezTo>
                  <a:pt x="1574" y="10274"/>
                  <a:pt x="0" y="8529"/>
                  <a:pt x="0" y="6453"/>
                </a:cubicBezTo>
                <a:cubicBezTo>
                  <a:pt x="0" y="4452"/>
                  <a:pt x="1162" y="2798"/>
                  <a:pt x="3439" y="1609"/>
                </a:cubicBezTo>
                <a:cubicBezTo>
                  <a:pt x="5400" y="602"/>
                  <a:pt x="8015" y="0"/>
                  <a:pt x="10800" y="0"/>
                </a:cubicBezTo>
                <a:cubicBezTo>
                  <a:pt x="13609" y="0"/>
                  <a:pt x="16200" y="557"/>
                  <a:pt x="18186" y="1609"/>
                </a:cubicBezTo>
                <a:cubicBezTo>
                  <a:pt x="20438" y="2753"/>
                  <a:pt x="21600" y="4452"/>
                  <a:pt x="21600" y="6453"/>
                </a:cubicBezTo>
                <a:cubicBezTo>
                  <a:pt x="21600" y="8529"/>
                  <a:pt x="20026" y="10274"/>
                  <a:pt x="18670" y="11808"/>
                </a:cubicBezTo>
                <a:cubicBezTo>
                  <a:pt x="17508" y="13116"/>
                  <a:pt x="16345" y="14395"/>
                  <a:pt x="16345" y="15658"/>
                </a:cubicBezTo>
                <a:lnTo>
                  <a:pt x="16345" y="19359"/>
                </a:lnTo>
                <a:lnTo>
                  <a:pt x="14505" y="19359"/>
                </a:lnTo>
                <a:cubicBezTo>
                  <a:pt x="14505" y="20592"/>
                  <a:pt x="12858" y="21600"/>
                  <a:pt x="10873" y="21600"/>
                </a:cubicBezTo>
                <a:cubicBezTo>
                  <a:pt x="8887" y="21600"/>
                  <a:pt x="7265" y="20592"/>
                  <a:pt x="7313" y="19359"/>
                </a:cubicBezTo>
                <a:lnTo>
                  <a:pt x="5206" y="19359"/>
                </a:lnTo>
                <a:lnTo>
                  <a:pt x="5206" y="16050"/>
                </a:lnTo>
                <a:lnTo>
                  <a:pt x="5279" y="15658"/>
                </a:lnTo>
                <a:cubicBezTo>
                  <a:pt x="5206" y="14395"/>
                  <a:pt x="4117" y="13162"/>
                  <a:pt x="2954" y="11808"/>
                </a:cubicBezTo>
                <a:close/>
                <a:moveTo>
                  <a:pt x="6514" y="15237"/>
                </a:moveTo>
                <a:lnTo>
                  <a:pt x="15038" y="15237"/>
                </a:lnTo>
                <a:cubicBezTo>
                  <a:pt x="15256" y="13884"/>
                  <a:pt x="16418" y="12650"/>
                  <a:pt x="17508" y="11417"/>
                </a:cubicBezTo>
                <a:cubicBezTo>
                  <a:pt x="18791" y="9973"/>
                  <a:pt x="20244" y="8408"/>
                  <a:pt x="20244" y="6498"/>
                </a:cubicBezTo>
                <a:cubicBezTo>
                  <a:pt x="20244" y="4753"/>
                  <a:pt x="19203" y="3309"/>
                  <a:pt x="17290" y="2286"/>
                </a:cubicBezTo>
                <a:cubicBezTo>
                  <a:pt x="15595" y="1399"/>
                  <a:pt x="13270" y="887"/>
                  <a:pt x="10800" y="887"/>
                </a:cubicBezTo>
                <a:cubicBezTo>
                  <a:pt x="8354" y="887"/>
                  <a:pt x="6030" y="1399"/>
                  <a:pt x="4310" y="2286"/>
                </a:cubicBezTo>
                <a:cubicBezTo>
                  <a:pt x="2397" y="3309"/>
                  <a:pt x="1380" y="4753"/>
                  <a:pt x="1380" y="6498"/>
                </a:cubicBezTo>
                <a:cubicBezTo>
                  <a:pt x="1380" y="8363"/>
                  <a:pt x="2809" y="9973"/>
                  <a:pt x="4117" y="11417"/>
                </a:cubicBezTo>
                <a:cubicBezTo>
                  <a:pt x="5134" y="12650"/>
                  <a:pt x="6296" y="13884"/>
                  <a:pt x="6514" y="1523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370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0.01412 L 0.00833 0.01412 C 0.00716 0.01736 0.00638 0.02107 0.00494 0.02408 C 3.125E-6 0.0338 0.00026 0.02755 -0.00352 0.03704 C -0.00443 0.03935 -0.00521 0.04167 -0.00625 0.04398 C -0.00729 0.04607 -0.0086 0.04792 -0.00964 0.04977 C -0.01198 0.05417 -0.0125 0.05556 -0.01576 0.0588 C -0.01667 0.05972 -0.01771 0.06019 -0.01862 0.06088 C -0.01914 0.06227 -0.01979 0.06343 -0.02032 0.06482 C -0.02214 0.06968 -0.02201 0.07037 -0.02422 0.07384 C -0.02787 0.07917 -0.02513 0.07454 -0.02982 0.07986 C -0.03086 0.08102 -0.03164 0.08241 -0.03256 0.0838 C -0.03321 0.08449 -0.03373 0.08519 -0.03425 0.08565 C -0.03568 0.08912 -0.03633 0.09097 -0.03815 0.09375 C -0.03946 0.0956 -0.04089 0.09676 -0.04219 0.09861 C -0.04297 0.10023 -0.04362 0.10209 -0.0444 0.10371 C -0.04545 0.10579 -0.04662 0.10764 -0.04779 0.10972 C -0.04831 0.11065 -0.0487 0.11227 -0.04948 0.11273 L -0.05104 0.11366 C -0.05742 0.12778 -0.04935 0.11204 -0.05612 0.11968 C -0.06367 0.12824 -0.05612 0.12408 -0.06172 0.12662 C -0.0625 0.12732 -0.06328 0.12778 -0.06394 0.12871 C -0.06524 0.13009 -0.06615 0.13218 -0.06732 0.13357 C -0.06797 0.13426 -0.06888 0.13426 -0.06953 0.13449 C -0.07019 0.13565 -0.07058 0.13681 -0.07123 0.1375 C -0.07175 0.1382 -0.0724 0.1382 -0.07292 0.13866 C -0.0737 0.13912 -0.07448 0.13959 -0.07513 0.14051 C -0.07891 0.14514 -0.07487 0.14236 -0.07852 0.14445 C -0.07956 0.14746 -0.08021 0.15046 -0.0819 0.15255 C -0.08242 0.15301 -0.08308 0.15301 -0.0836 0.15347 C -0.08451 0.1544 -0.08542 0.15556 -0.08633 0.15648 C -0.08672 0.15741 -0.08698 0.15857 -0.0875 0.15949 C -0.09076 0.16528 -0.08907 0.15996 -0.09024 0.16459 " pathEditMode="relative" ptsTypes="AAAAAAAAAAAAAAAAAAAAAAAAAAAAAAAAA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55 0.0044 L -0.00755 0.00463 C -0.01302 0.00486 -0.01849 0.00486 -0.02382 0.00625 C -0.02604 0.00695 -0.02786 0.00926 -0.02994 0.01019 C -0.03203 0.01111 -0.03411 0.01134 -0.03619 0.01227 C -0.0375 0.01273 -0.0388 0.01389 -0.0401 0.01412 C -0.04843 0.01621 -0.0569 0.01736 -0.06523 0.01921 C -0.06796 0.01968 -0.07057 0.0206 -0.07317 0.0213 C -0.0776 0.02384 -0.08463 0.02824 -0.08932 0.03009 C -0.09687 0.0331 -0.09895 0.03171 -0.10559 0.03704 C -0.10885 0.03982 -0.11158 0.04445 -0.11458 0.04792 C -0.11523 0.04884 -0.11614 0.04931 -0.11679 0.05 C -0.11836 0.05185 -0.11966 0.05417 -0.12122 0.05602 C -0.12343 0.05833 -0.12617 0.0588 -0.12799 0.06204 C -0.12851 0.06296 -0.12903 0.06412 -0.12968 0.06505 C -0.13099 0.0669 -0.13632 0.07199 -0.13632 0.07222 C -0.13724 0.07269 -0.13789 0.07384 -0.13867 0.07477 C -0.14049 0.07963 -0.13906 0.07685 -0.14257 0.08079 C -0.14375 0.08218 -0.14479 0.08333 -0.14596 0.08472 C -0.14661 0.08588 -0.14726 0.08704 -0.14817 0.08773 C -0.15299 0.09144 -0.15403 0.09144 -0.1582 0.09283 C -0.15937 0.09352 -0.16041 0.09398 -0.16158 0.09468 C -0.1625 0.09537 -0.16341 0.0963 -0.16432 0.09676 C -0.16966 0.09931 -0.1733 0.09908 -0.1789 0.1007 C -0.18086 0.10116 -0.18554 0.10324 -0.18789 0.10371 L -0.21145 0.10764 C -0.2125 0.10787 -0.21471 0.1088 -0.21471 0.10903 " pathEditMode="relative" rAng="0" ptsTypes="AAAAAAAAAAAAAAAAAAAAAAAAAAA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65" y="523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0.00208 L -0.00235 0.00231 C -0.01276 -0.00972 -0.00521 -0.00371 -0.02149 -0.00695 C -0.04935 -0.01297 -0.00131 -0.00463 -0.03542 -0.01088 C -0.05183 -0.01412 -0.05703 -0.01435 -0.07344 -0.01597 C -0.08946 -0.02199 -0.07435 -0.0169 -0.10091 -0.02292 C -0.11537 -0.02639 -0.09675 -0.02385 -0.11875 -0.02986 C -0.12344 -0.03125 -0.12813 -0.03102 -0.13282 -0.03195 C -0.13529 -0.03241 -0.13763 -0.03334 -0.14011 -0.0338 C -0.14831 -0.03334 -0.15651 -0.0331 -0.16472 -0.03195 C -0.16589 -0.03172 -0.16693 -0.03033 -0.1681 -0.02986 C -0.16914 -0.0294 -0.17032 -0.02917 -0.17136 -0.02894 C -0.18672 -0.01991 -0.17227 -0.02778 -0.21224 -0.025 C -0.21394 -0.02477 -0.21563 -0.02431 -0.21732 -0.02385 C -0.21784 -0.02292 -0.21823 -0.02153 -0.21901 -0.02107 C -0.22006 -0.01991 -0.22227 -0.01898 -0.22227 -0.01875 " pathEditMode="relative" rAng="0" ptsTypes="AAAAAAAAAAAAAAAA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3" y="-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509 L -0.00026 0.00509 C 0.00052 0.11019 0.00039 0.07546 -0.00026 0.22801 C -0.00039 0.26065 0.00208 0.25093 -0.00143 0.26343 C -0.00156 0.26482 -0.00182 0.26597 -0.00182 0.26713 C -0.00221 0.2706 -0.00234 0.27431 -0.00273 0.27755 C -0.00326 0.28218 -0.00378 0.28009 -0.00391 0.28426 C -0.00404 0.28611 -0.00391 0.28773 -0.00391 0.28958 " pathEditMode="relative" ptsTypes="AAAAAAAA">
                                      <p:cBhvr>
                                        <p:cTn id="7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9 0.00139 L -0.00299 0.00162 C -0.00469 0.07917 -0.00391 0.02894 -0.00391 0.15185 " pathEditMode="relative" rAng="0" ptsTypes="AAA">
                                      <p:cBhvr>
                                        <p:cTn id="7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752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29 -0.02153 L -0.00429 -0.0213 C -0.00677 -0.02361 -0.0082 -0.02431 -0.01015 -0.02685 C -0.01132 -0.02824 -0.0125 -0.02963 -0.01354 -0.03125 C -0.01614 -0.03519 -0.01406 -0.03357 -0.0164 -0.03496 C -0.02109 -0.04329 -0.01784 -0.03797 -0.02604 -0.04908 C -0.02721 -0.0507 -0.0289 -0.05185 -0.02981 -0.05417 C -0.03112 -0.05787 -0.03242 -0.06181 -0.03398 -0.06528 C -0.03502 -0.06783 -0.03659 -0.06945 -0.03763 -0.07199 C -0.04349 -0.08496 -0.03737 -0.07593 -0.04479 -0.08912 C -0.04635 -0.09167 -0.04843 -0.09352 -0.04974 -0.09653 C -0.05325 -0.10417 -0.0556 -0.11343 -0.05937 -0.12084 C -0.06875 -0.13935 -0.05677 -0.11505 -0.06731 -0.13935 C -0.06888 -0.14329 -0.07096 -0.14676 -0.07265 -0.15047 C -0.07825 -0.1632 -0.07135 -0.15116 -0.07929 -0.16597 C -0.08216 -0.17153 -0.08164 -0.16783 -0.08398 -0.17431 C -0.08463 -0.17616 -0.08489 -0.17847 -0.08554 -0.18009 C -0.08659 -0.18241 -0.08776 -0.18403 -0.08893 -0.18611 C -0.08932 -0.18681 -0.08984 -0.1875 -0.09023 -0.1882 C -0.09049 -0.18912 -0.09062 -0.19005 -0.09101 -0.19051 C -0.09179 -0.19167 -0.09349 -0.19352 -0.09349 -0.19329 C -0.09401 -0.19491 -0.0944 -0.19699 -0.09518 -0.19792 L -0.09635 -0.19931 " pathEditMode="relative" rAng="0" ptsTypes="AAAAAAAAAAAAAAAAAAAAAAA">
                                      <p:cBhvr>
                                        <p:cTn id="7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9" y="-888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0.00093 L -0.00781 0.00116 L 0.0388 -0.06597 C 0.04284 -0.07176 0.04701 -0.07685 0.05091 -0.08287 C 0.06354 -0.10324 0.07643 -0.12291 0.0888 -0.14375 C 0.09427 -0.15324 0.09935 -0.16366 0.10456 -0.17338 C 0.10521 -0.17685 0.10573 -0.17685 0.10209 -0.17708 C 0.09505 -0.17778 0.08086 -0.17778 0.08086 -0.17754 " pathEditMode="relative" rAng="0" ptsTypes="AAAAAAAA">
                                      <p:cBhvr>
                                        <p:cTn id="7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38" y="-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25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3" dur="25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9" grpId="0" animBg="1"/>
      <p:bldP spid="3" grpId="0" animBg="1"/>
      <p:bldP spid="3" grpId="1" animBg="1"/>
      <p:bldP spid="34" grpId="0" animBg="1"/>
      <p:bldP spid="34" grpId="1" animBg="1"/>
      <p:bldP spid="34" grpId="2" animBg="1"/>
      <p:bldP spid="41" grpId="0" animBg="1"/>
      <p:bldP spid="41" grpId="1" animBg="1"/>
      <p:bldP spid="41" grpId="2" animBg="1"/>
      <p:bldP spid="4" grpId="0" animBg="1"/>
      <p:bldP spid="48" grpId="0" animBg="1"/>
      <p:bldP spid="48" grpId="1" animBg="1"/>
      <p:bldP spid="48" grpId="2" animBg="1"/>
      <p:bldP spid="38" grpId="0" animBg="1"/>
      <p:bldP spid="38" grpId="1" animBg="1"/>
      <p:bldP spid="38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66800" y="5733147"/>
            <a:ext cx="11125199" cy="2104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1000"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575" y="3573494"/>
            <a:ext cx="2789671" cy="2761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62272" y="2257425"/>
            <a:ext cx="7730253" cy="2286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accent1"/>
                </a:solidFill>
              </a:rPr>
              <a:t>Three Lines of </a:t>
            </a:r>
            <a:r>
              <a:rPr lang="en-US" sz="4800" b="1" dirty="0" err="1">
                <a:solidFill>
                  <a:schemeClr val="accent1"/>
                </a:solidFill>
              </a:rPr>
              <a:t>Defence</a:t>
            </a:r>
            <a:endParaRPr lang="en-US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70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60">
            <a:extLst>
              <a:ext uri="{FF2B5EF4-FFF2-40B4-BE49-F238E27FC236}">
                <a16:creationId xmlns:a16="http://schemas.microsoft.com/office/drawing/2014/main" xmlns="" id="{2EEFC570-EF45-4F1C-A6A3-BE28580EC19C}"/>
              </a:ext>
            </a:extLst>
          </p:cNvPr>
          <p:cNvSpPr txBox="1"/>
          <p:nvPr/>
        </p:nvSpPr>
        <p:spPr>
          <a:xfrm>
            <a:off x="7825942" y="4551008"/>
            <a:ext cx="1603500" cy="6168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err="1">
                <a:solidFill>
                  <a:schemeClr val="bg1"/>
                </a:solidFill>
              </a:rPr>
              <a:t>Pearlyn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 smtClean="0">
                <a:solidFill>
                  <a:schemeClr val="bg1"/>
                </a:solidFill>
              </a:rPr>
              <a:t>Lim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0" name="Shape 158">
            <a:extLst>
              <a:ext uri="{FF2B5EF4-FFF2-40B4-BE49-F238E27FC236}">
                <a16:creationId xmlns:a16="http://schemas.microsoft.com/office/drawing/2014/main" xmlns="" id="{4D9C41FF-CA95-4314-B9A1-DC0B425DFCA4}"/>
              </a:ext>
            </a:extLst>
          </p:cNvPr>
          <p:cNvSpPr txBox="1"/>
          <p:nvPr/>
        </p:nvSpPr>
        <p:spPr>
          <a:xfrm>
            <a:off x="2693908" y="4551008"/>
            <a:ext cx="1603500" cy="6168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Edward </a:t>
            </a:r>
            <a:r>
              <a:rPr lang="en" dirty="0" smtClean="0">
                <a:solidFill>
                  <a:schemeClr val="bg1"/>
                </a:solidFill>
              </a:rPr>
              <a:t>Tan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1" name="Shape 159">
            <a:extLst>
              <a:ext uri="{FF2B5EF4-FFF2-40B4-BE49-F238E27FC236}">
                <a16:creationId xmlns:a16="http://schemas.microsoft.com/office/drawing/2014/main" xmlns="" id="{AC095C6D-6021-4FD0-85A8-9166DEA18240}"/>
              </a:ext>
            </a:extLst>
          </p:cNvPr>
          <p:cNvSpPr txBox="1"/>
          <p:nvPr/>
        </p:nvSpPr>
        <p:spPr>
          <a:xfrm>
            <a:off x="5166679" y="4551008"/>
            <a:ext cx="1603500" cy="6168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Li </a:t>
            </a:r>
            <a:r>
              <a:rPr lang="en" dirty="0" err="1" smtClean="0">
                <a:solidFill>
                  <a:schemeClr val="bg1"/>
                </a:solidFill>
              </a:rPr>
              <a:t>Xinyi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209"/>
          <p:cNvSpPr txBox="1">
            <a:spLocks/>
          </p:cNvSpPr>
          <p:nvPr/>
        </p:nvSpPr>
        <p:spPr>
          <a:xfrm>
            <a:off x="-3336057" y="154226"/>
            <a:ext cx="10106236" cy="853926"/>
          </a:xfrm>
          <a:prstGeom prst="rect">
            <a:avLst/>
          </a:prstGeom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Team</a:t>
            </a:r>
            <a:endParaRPr lang="en" sz="4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4"/>
          <a:stretch/>
        </p:blipFill>
        <p:spPr>
          <a:xfrm>
            <a:off x="5052039" y="2212847"/>
            <a:ext cx="1891221" cy="2190187"/>
          </a:xfrm>
          <a:prstGeom prst="rect">
            <a:avLst/>
          </a:prstGeom>
          <a:ln w="88900" cap="sq" cmpd="thickThin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69"/>
          <a:stretch/>
        </p:blipFill>
        <p:spPr>
          <a:xfrm>
            <a:off x="7682692" y="2212847"/>
            <a:ext cx="1890000" cy="2194561"/>
          </a:xfrm>
          <a:prstGeom prst="rect">
            <a:avLst/>
          </a:prstGeom>
          <a:ln w="88900" cap="sq" cmpd="thickThin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9" r="7050"/>
          <a:stretch/>
        </p:blipFill>
        <p:spPr>
          <a:xfrm>
            <a:off x="2384039" y="2212847"/>
            <a:ext cx="1913369" cy="2190187"/>
          </a:xfrm>
          <a:prstGeom prst="rect">
            <a:avLst/>
          </a:prstGeom>
          <a:ln w="88900" cap="sq" cmpd="thickThin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7531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84"/>
          <p:cNvSpPr/>
          <p:nvPr/>
        </p:nvSpPr>
        <p:spPr>
          <a:xfrm>
            <a:off x="2386740" y="2721211"/>
            <a:ext cx="7705779" cy="3217752"/>
          </a:xfrm>
          <a:prstGeom prst="rect">
            <a:avLst/>
          </a:prstGeom>
          <a:solidFill>
            <a:schemeClr val="accent1">
              <a:lumMod val="60000"/>
              <a:lumOff val="40000"/>
              <a:alpha val="4274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Solution: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96" y="856202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3077438" y="518613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>
                <a:solidFill>
                  <a:schemeClr val="bg2">
                    <a:lumMod val="90000"/>
                  </a:schemeClr>
                </a:solidFill>
              </a:rPr>
              <a:t>Three Lines of Defence</a:t>
            </a:r>
          </a:p>
        </p:txBody>
      </p:sp>
      <p:sp>
        <p:nvSpPr>
          <p:cNvPr id="27" name="Flowchart: Alternate Process 1">
            <a:extLst>
              <a:ext uri="{FF2B5EF4-FFF2-40B4-BE49-F238E27FC236}">
                <a16:creationId xmlns:a16="http://schemas.microsoft.com/office/drawing/2014/main" xmlns="" id="{270E9E26-7977-4D6E-8330-501DDEA6A7A5}"/>
              </a:ext>
            </a:extLst>
          </p:cNvPr>
          <p:cNvSpPr/>
          <p:nvPr/>
        </p:nvSpPr>
        <p:spPr>
          <a:xfrm>
            <a:off x="887674" y="1474874"/>
            <a:ext cx="1409700" cy="571500"/>
          </a:xfrm>
          <a:prstGeom prst="flowChartAlternateProcess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latin typeface="Gill Sans MT" panose="020B0502020104020203" pitchFamily="34" charset="0"/>
              </a:rPr>
              <a:t>Trades booked by traders</a:t>
            </a:r>
          </a:p>
        </p:txBody>
      </p:sp>
      <p:cxnSp>
        <p:nvCxnSpPr>
          <p:cNvPr id="28" name="Straight Arrow Connector 5">
            <a:extLst>
              <a:ext uri="{FF2B5EF4-FFF2-40B4-BE49-F238E27FC236}">
                <a16:creationId xmlns:a16="http://schemas.microsoft.com/office/drawing/2014/main" xmlns="" id="{E9087858-4435-496B-9421-67353ED5EA8D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 flipH="1">
            <a:off x="1586174" y="2046374"/>
            <a:ext cx="6350" cy="250534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6">
            <a:extLst>
              <a:ext uri="{FF2B5EF4-FFF2-40B4-BE49-F238E27FC236}">
                <a16:creationId xmlns:a16="http://schemas.microsoft.com/office/drawing/2014/main" xmlns="" id="{E6A06192-27D3-4E93-AEB0-1E90DD3907D5}"/>
              </a:ext>
            </a:extLst>
          </p:cNvPr>
          <p:cNvSpPr/>
          <p:nvPr/>
        </p:nvSpPr>
        <p:spPr>
          <a:xfrm>
            <a:off x="996894" y="2296908"/>
            <a:ext cx="1178560" cy="500697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>
                <a:latin typeface="Gill Sans MT" panose="020B0502020104020203" pitchFamily="34" charset="0"/>
              </a:rPr>
              <a:t>TradeCatcher</a:t>
            </a:r>
            <a:endParaRPr lang="en-SG" sz="1400" dirty="0">
              <a:latin typeface="Gill Sans MT" panose="020B0502020104020203" pitchFamily="34" charset="0"/>
            </a:endParaRPr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xmlns="" id="{D7530683-C794-4BB8-AD0C-7255243F3F67}"/>
              </a:ext>
            </a:extLst>
          </p:cNvPr>
          <p:cNvSpPr/>
          <p:nvPr/>
        </p:nvSpPr>
        <p:spPr>
          <a:xfrm>
            <a:off x="1047059" y="3118219"/>
            <a:ext cx="1078230" cy="430617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>
                <a:latin typeface="Gill Sans MT" panose="020B0502020104020203" pitchFamily="34" charset="0"/>
              </a:rPr>
              <a:t>TradeLife</a:t>
            </a:r>
            <a:endParaRPr lang="en-SG" sz="1400" dirty="0">
              <a:latin typeface="Gill Sans MT" panose="020B0502020104020203" pitchFamily="34" charset="0"/>
            </a:endParaRPr>
          </a:p>
        </p:txBody>
      </p:sp>
      <p:cxnSp>
        <p:nvCxnSpPr>
          <p:cNvPr id="32" name="Straight Arrow Connector 9">
            <a:extLst>
              <a:ext uri="{FF2B5EF4-FFF2-40B4-BE49-F238E27FC236}">
                <a16:creationId xmlns:a16="http://schemas.microsoft.com/office/drawing/2014/main" xmlns="" id="{9C6E9E07-4903-4880-97EC-EB8D83D1565C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586174" y="2797605"/>
            <a:ext cx="0" cy="320614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Flowchart: Direct Access Storage 11">
            <a:extLst>
              <a:ext uri="{FF2B5EF4-FFF2-40B4-BE49-F238E27FC236}">
                <a16:creationId xmlns:a16="http://schemas.microsoft.com/office/drawing/2014/main" xmlns="" id="{AADD66AA-AA6D-441D-B74C-FDEC34922823}"/>
              </a:ext>
            </a:extLst>
          </p:cNvPr>
          <p:cNvSpPr/>
          <p:nvPr/>
        </p:nvSpPr>
        <p:spPr>
          <a:xfrm>
            <a:off x="1103131" y="4211470"/>
            <a:ext cx="1065530" cy="566782"/>
          </a:xfrm>
          <a:prstGeom prst="flowChartMagneticDrum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latin typeface="Gill Sans MT" panose="020B0502020104020203" pitchFamily="34" charset="0"/>
              </a:rPr>
              <a:t>RMS</a:t>
            </a:r>
          </a:p>
        </p:txBody>
      </p:sp>
      <p:cxnSp>
        <p:nvCxnSpPr>
          <p:cNvPr id="34" name="Straight Arrow Connector 12">
            <a:extLst>
              <a:ext uri="{FF2B5EF4-FFF2-40B4-BE49-F238E27FC236}">
                <a16:creationId xmlns:a16="http://schemas.microsoft.com/office/drawing/2014/main" xmlns="" id="{E398903B-79B9-48D4-A7E8-35A147ACE650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586174" y="3548836"/>
            <a:ext cx="0" cy="657916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14">
            <a:extLst>
              <a:ext uri="{FF2B5EF4-FFF2-40B4-BE49-F238E27FC236}">
                <a16:creationId xmlns:a16="http://schemas.microsoft.com/office/drawing/2014/main" xmlns="" id="{86651D3F-6119-4414-8D47-86A303BF37A2}"/>
              </a:ext>
            </a:extLst>
          </p:cNvPr>
          <p:cNvCxnSpPr>
            <a:stCxn id="33" idx="4"/>
            <a:endCxn id="39" idx="1"/>
          </p:cNvCxnSpPr>
          <p:nvPr/>
        </p:nvCxnSpPr>
        <p:spPr>
          <a:xfrm flipV="1">
            <a:off x="2168661" y="4490134"/>
            <a:ext cx="676521" cy="4727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Flowchart: Alternate Process 18">
            <a:extLst>
              <a:ext uri="{FF2B5EF4-FFF2-40B4-BE49-F238E27FC236}">
                <a16:creationId xmlns:a16="http://schemas.microsoft.com/office/drawing/2014/main" xmlns="" id="{3089B1E8-C6B0-4685-B290-0DF9C9876E1F}"/>
              </a:ext>
            </a:extLst>
          </p:cNvPr>
          <p:cNvSpPr/>
          <p:nvPr/>
        </p:nvSpPr>
        <p:spPr>
          <a:xfrm>
            <a:off x="4552062" y="4206752"/>
            <a:ext cx="1069975" cy="571500"/>
          </a:xfrm>
          <a:prstGeom prst="flowChartAlternateProcess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latin typeface="Gill Sans MT" panose="020B0502020104020203" pitchFamily="34" charset="0"/>
              </a:rPr>
              <a:t>P&amp;L report Production</a:t>
            </a:r>
          </a:p>
        </p:txBody>
      </p:sp>
      <p:cxnSp>
        <p:nvCxnSpPr>
          <p:cNvPr id="38" name="Straight Arrow Connector 19">
            <a:extLst>
              <a:ext uri="{FF2B5EF4-FFF2-40B4-BE49-F238E27FC236}">
                <a16:creationId xmlns:a16="http://schemas.microsoft.com/office/drawing/2014/main" xmlns="" id="{40B664BC-B73F-4A35-9FBA-8A7C43526D4E}"/>
              </a:ext>
            </a:extLst>
          </p:cNvPr>
          <p:cNvCxnSpPr/>
          <p:nvPr/>
        </p:nvCxnSpPr>
        <p:spPr>
          <a:xfrm flipV="1">
            <a:off x="3965322" y="4490134"/>
            <a:ext cx="586740" cy="2368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5FD6DC8A-D530-41EB-8402-DF8F6D754B3E}"/>
              </a:ext>
            </a:extLst>
          </p:cNvPr>
          <p:cNvSpPr/>
          <p:nvPr/>
        </p:nvSpPr>
        <p:spPr>
          <a:xfrm>
            <a:off x="2845182" y="4249181"/>
            <a:ext cx="1031874" cy="48190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bg2">
                <a:lumMod val="9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>
                <a:latin typeface="Gill Sans MT" panose="020B0502020104020203" pitchFamily="34" charset="0"/>
              </a:rPr>
              <a:t>TradeClip</a:t>
            </a:r>
            <a:endParaRPr lang="en-SG" sz="1400" dirty="0">
              <a:latin typeface="Gill Sans MT" panose="020B0502020104020203" pitchFamily="34" charset="0"/>
            </a:endParaRPr>
          </a:p>
        </p:txBody>
      </p:sp>
      <p:cxnSp>
        <p:nvCxnSpPr>
          <p:cNvPr id="40" name="Straight Arrow Connector 12">
            <a:extLst>
              <a:ext uri="{FF2B5EF4-FFF2-40B4-BE49-F238E27FC236}">
                <a16:creationId xmlns:a16="http://schemas.microsoft.com/office/drawing/2014/main" xmlns="" id="{A6009F92-2674-4FA8-BBE6-C3405DCC7EAD}"/>
              </a:ext>
            </a:extLst>
          </p:cNvPr>
          <p:cNvCxnSpPr>
            <a:cxnSpLocks/>
          </p:cNvCxnSpPr>
          <p:nvPr/>
        </p:nvCxnSpPr>
        <p:spPr>
          <a:xfrm>
            <a:off x="2168661" y="3330993"/>
            <a:ext cx="541901" cy="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12">
            <a:extLst>
              <a:ext uri="{FF2B5EF4-FFF2-40B4-BE49-F238E27FC236}">
                <a16:creationId xmlns:a16="http://schemas.microsoft.com/office/drawing/2014/main" xmlns="" id="{88A9848C-C841-4B09-9C08-134DD9724686}"/>
              </a:ext>
            </a:extLst>
          </p:cNvPr>
          <p:cNvCxnSpPr>
            <a:cxnSpLocks/>
          </p:cNvCxnSpPr>
          <p:nvPr/>
        </p:nvCxnSpPr>
        <p:spPr>
          <a:xfrm flipV="1">
            <a:off x="3269581" y="2358725"/>
            <a:ext cx="0" cy="54000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12">
            <a:extLst>
              <a:ext uri="{FF2B5EF4-FFF2-40B4-BE49-F238E27FC236}">
                <a16:creationId xmlns:a16="http://schemas.microsoft.com/office/drawing/2014/main" xmlns="" id="{15B21D7D-9361-4A78-AC02-AC1EB2E7DE00}"/>
              </a:ext>
            </a:extLst>
          </p:cNvPr>
          <p:cNvCxnSpPr>
            <a:cxnSpLocks/>
          </p:cNvCxnSpPr>
          <p:nvPr/>
        </p:nvCxnSpPr>
        <p:spPr>
          <a:xfrm>
            <a:off x="9757773" y="2957912"/>
            <a:ext cx="541901" cy="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18C5C8A-9803-480E-9A0C-6A164D0BEC7D}"/>
              </a:ext>
            </a:extLst>
          </p:cNvPr>
          <p:cNvSpPr txBox="1"/>
          <p:nvPr/>
        </p:nvSpPr>
        <p:spPr>
          <a:xfrm>
            <a:off x="5622037" y="5292632"/>
            <a:ext cx="218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 err="1">
                <a:solidFill>
                  <a:sysClr val="windowText" lastClr="000000"/>
                </a:solidFill>
                <a:latin typeface="Gill Sans MT" panose="020B0502020104020203" pitchFamily="34" charset="0"/>
              </a:rPr>
              <a:t>CheckBot</a:t>
            </a:r>
            <a:endParaRPr lang="en-SG" sz="3600" dirty="0">
              <a:solidFill>
                <a:sysClr val="windowText" lastClr="0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Shape 1630">
            <a:extLst>
              <a:ext uri="{FF2B5EF4-FFF2-40B4-BE49-F238E27FC236}">
                <a16:creationId xmlns:a16="http://schemas.microsoft.com/office/drawing/2014/main" xmlns="" id="{E24AFC6B-CE7E-4EDB-91EE-4B1746F5B71C}"/>
              </a:ext>
            </a:extLst>
          </p:cNvPr>
          <p:cNvSpPr/>
          <p:nvPr/>
        </p:nvSpPr>
        <p:spPr>
          <a:xfrm>
            <a:off x="595423" y="171043"/>
            <a:ext cx="433759" cy="663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11808"/>
                </a:moveTo>
                <a:cubicBezTo>
                  <a:pt x="1574" y="10274"/>
                  <a:pt x="0" y="8529"/>
                  <a:pt x="0" y="6453"/>
                </a:cubicBezTo>
                <a:cubicBezTo>
                  <a:pt x="0" y="4452"/>
                  <a:pt x="1162" y="2798"/>
                  <a:pt x="3439" y="1609"/>
                </a:cubicBezTo>
                <a:cubicBezTo>
                  <a:pt x="5400" y="602"/>
                  <a:pt x="8015" y="0"/>
                  <a:pt x="10800" y="0"/>
                </a:cubicBezTo>
                <a:cubicBezTo>
                  <a:pt x="13609" y="0"/>
                  <a:pt x="16200" y="557"/>
                  <a:pt x="18186" y="1609"/>
                </a:cubicBezTo>
                <a:cubicBezTo>
                  <a:pt x="20438" y="2753"/>
                  <a:pt x="21600" y="4452"/>
                  <a:pt x="21600" y="6453"/>
                </a:cubicBezTo>
                <a:cubicBezTo>
                  <a:pt x="21600" y="8529"/>
                  <a:pt x="20026" y="10274"/>
                  <a:pt x="18670" y="11808"/>
                </a:cubicBezTo>
                <a:cubicBezTo>
                  <a:pt x="17508" y="13116"/>
                  <a:pt x="16345" y="14395"/>
                  <a:pt x="16345" y="15658"/>
                </a:cubicBezTo>
                <a:lnTo>
                  <a:pt x="16345" y="19359"/>
                </a:lnTo>
                <a:lnTo>
                  <a:pt x="14505" y="19359"/>
                </a:lnTo>
                <a:cubicBezTo>
                  <a:pt x="14505" y="20592"/>
                  <a:pt x="12858" y="21600"/>
                  <a:pt x="10873" y="21600"/>
                </a:cubicBezTo>
                <a:cubicBezTo>
                  <a:pt x="8887" y="21600"/>
                  <a:pt x="7265" y="20592"/>
                  <a:pt x="7313" y="19359"/>
                </a:cubicBezTo>
                <a:lnTo>
                  <a:pt x="5206" y="19359"/>
                </a:lnTo>
                <a:lnTo>
                  <a:pt x="5206" y="16050"/>
                </a:lnTo>
                <a:lnTo>
                  <a:pt x="5279" y="15658"/>
                </a:lnTo>
                <a:cubicBezTo>
                  <a:pt x="5206" y="14395"/>
                  <a:pt x="4117" y="13162"/>
                  <a:pt x="2954" y="11808"/>
                </a:cubicBezTo>
                <a:close/>
                <a:moveTo>
                  <a:pt x="6514" y="15237"/>
                </a:moveTo>
                <a:lnTo>
                  <a:pt x="15038" y="15237"/>
                </a:lnTo>
                <a:cubicBezTo>
                  <a:pt x="15256" y="13884"/>
                  <a:pt x="16418" y="12650"/>
                  <a:pt x="17508" y="11417"/>
                </a:cubicBezTo>
                <a:cubicBezTo>
                  <a:pt x="18791" y="9973"/>
                  <a:pt x="20244" y="8408"/>
                  <a:pt x="20244" y="6498"/>
                </a:cubicBezTo>
                <a:cubicBezTo>
                  <a:pt x="20244" y="4753"/>
                  <a:pt x="19203" y="3309"/>
                  <a:pt x="17290" y="2286"/>
                </a:cubicBezTo>
                <a:cubicBezTo>
                  <a:pt x="15595" y="1399"/>
                  <a:pt x="13270" y="887"/>
                  <a:pt x="10800" y="887"/>
                </a:cubicBezTo>
                <a:cubicBezTo>
                  <a:pt x="8354" y="887"/>
                  <a:pt x="6030" y="1399"/>
                  <a:pt x="4310" y="2286"/>
                </a:cubicBezTo>
                <a:cubicBezTo>
                  <a:pt x="2397" y="3309"/>
                  <a:pt x="1380" y="4753"/>
                  <a:pt x="1380" y="6498"/>
                </a:cubicBezTo>
                <a:cubicBezTo>
                  <a:pt x="1380" y="8363"/>
                  <a:pt x="2809" y="9973"/>
                  <a:pt x="4117" y="11417"/>
                </a:cubicBezTo>
                <a:cubicBezTo>
                  <a:pt x="5134" y="12650"/>
                  <a:pt x="6296" y="13884"/>
                  <a:pt x="6514" y="1523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240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4.58333E-6 0.00024 C 0.00196 -0.00046 0.00417 -4.07407E-6 0.00612 -0.00115 C 0.00795 -0.00208 0.00938 -0.00486 0.01107 -0.00671 C 0.01316 -0.00833 0.01524 -0.00949 0.01732 -0.01111 C 0.01993 -0.01319 0.02513 -0.01713 0.02513 -0.01689 C 0.03099 -0.02847 0.02422 -0.01713 0.03295 -0.02615 C 0.03464 -0.02777 0.03581 -0.03055 0.03737 -0.03217 C 0.03842 -0.03356 0.03972 -0.03402 0.04076 -0.03495 C 0.04167 -0.03611 0.04219 -0.0375 0.04297 -0.03865 C 0.04441 -0.04051 0.04597 -0.04259 0.04753 -0.04398 C 0.04831 -0.0449 0.04948 -0.04513 0.05027 -0.04583 C 0.05209 -0.04745 0.05365 -0.04953 0.05534 -0.05092 C 0.05821 -0.0537 0.05977 -0.05486 0.06263 -0.05648 C 0.06433 -0.05926 0.06576 -0.06226 0.06771 -0.06435 C 0.06954 -0.06666 0.07162 -0.06782 0.07383 -0.06875 C 0.07787 -0.07407 0.078 -0.07476 0.08165 -0.07777 C 0.08243 -0.0787 0.08308 -0.07916 0.08386 -0.07986 C 0.08633 -0.08125 0.08698 -0.08101 0.08894 -0.08402 C 0.0905 -0.0868 0.0918 -0.08958 0.09336 -0.09213 C 0.09402 -0.09328 0.09506 -0.09375 0.09558 -0.0949 C 0.0974 -0.09814 0.0987 -0.10231 0.10066 -0.10555 C 0.10183 -0.1074 0.103 -0.10902 0.10404 -0.11088 C 0.10495 -0.11226 0.1056 -0.11435 0.10625 -0.1162 C 0.10925 -0.1243 0.1125 -0.1331 0.11472 -0.14213 C 0.11888 -0.15949 0.11511 -0.15092 0.11967 -0.15995 C 0.11993 -0.16226 0.11993 -0.16481 0.12032 -0.16713 C 0.1211 -0.17291 0.12305 -0.18402 0.12305 -0.18379 C 0.12318 -0.18888 0.12331 -0.19351 0.12357 -0.19838 C 0.12409 -0.20555 0.12474 -0.2081 0.12592 -0.21435 C 0.12474 -0.34189 0.12474 -0.29629 0.12474 -0.35046 " pathEditMode="relative" rAng="0" ptsTypes="AAAAAAAAAAAAAAAAAAAAAAAAAAAAAAA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-175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2.5E-6 0.00023 C 0.01484 0.00162 0.02982 0.00417 0.04466 0.00486 C 0.18476 0.01135 0.24375 0.00834 0.39232 0.00695 C 0.39518 0.00463 0.3983 0.00324 0.40078 -2.59259E-6 C 0.40638 -0.0074 0.41107 -0.0169 0.41614 -0.025 C 0.41836 -0.02847 0.42083 -0.03125 0.42291 -0.03495 C 0.42383 -0.03634 0.42435 -0.03819 0.42539 -0.03981 C 0.42643 -0.0419 0.4276 -0.04375 0.42864 -0.04583 C 0.42969 -0.05208 0.42942 -0.05926 0.43164 -0.06481 C 0.43203 -0.06574 0.43242 -0.06666 0.43268 -0.06782 C 0.4332 -0.06967 0.43307 -0.07222 0.43385 -0.07361 C 0.43502 -0.07592 0.43685 -0.07639 0.43841 -0.07778 C 0.43919 -0.08148 0.4401 -0.08472 0.44075 -0.08865 C 0.44101 -0.09028 0.44075 -0.09213 0.44127 -0.09352 C 0.44179 -0.09537 0.44271 -0.09629 0.44349 -0.09768 C 0.44375 -0.10069 0.44375 -0.1037 0.44401 -0.10648 C 0.44479 -0.11458 0.44479 -0.11157 0.44648 -0.11759 C 0.44765 -0.12338 0.44596 -0.11782 0.44804 -0.12338 C 0.44935 -0.13009 0.44752 -0.12199 0.45026 -0.13148 C 0.45065 -0.1331 0.45078 -0.13495 0.45143 -0.13634 C 0.45234 -0.13842 0.45338 -0.13981 0.45429 -0.14143 C 0.45455 -0.14236 0.45469 -0.14352 0.45495 -0.14444 C 0.45651 -0.14884 0.4569 -0.14653 0.45937 -0.15023 C 0.46067 -0.15208 0.46133 -0.1544 0.46224 -0.15625 C 0.46237 -0.15856 0.46224 -0.16111 0.46276 -0.16319 C 0.46341 -0.16528 0.46432 -0.16643 0.46497 -0.16828 C 0.46562 -0.16944 0.46588 -0.17083 0.4664 -0.17222 C 0.46653 -0.17361 0.46653 -0.175 0.46679 -0.17615 C 0.46875 -0.18403 0.46732 -0.17453 0.46849 -0.18217 C 0.46875 -0.18356 0.46953 -0.19051 0.47018 -0.19305 C 0.47057 -0.19444 0.47096 -0.19583 0.47135 -0.19722 C 0.47239 -0.21435 0.47213 -0.2044 0.47213 -0.22685 " pathEditMode="relative" rAng="0" ptsTypes="AAAAAAAAAAAAAAAAAAAAAAAAAAAAAAAAA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07" y="-1090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01296 L 0.00482 0.01296 C 0.00586 0.01528 0.0069 0.01759 0.00807 0.01991 C 0.00951 0.02245 0.01146 0.02454 0.01263 0.02778 C 0.01328 0.02986 0.0138 0.03218 0.01484 0.0338 C 0.01563 0.03495 0.01667 0.03495 0.01758 0.03565 C 0.01862 0.03657 0.02175 0.04005 0.02266 0.04167 C 0.02422 0.04444 0.02422 0.04653 0.02604 0.04861 C 0.02708 0.05 0.02826 0.05069 0.02943 0.05162 C 0.03034 0.05324 0.03125 0.05486 0.03216 0.05671 C 0.03255 0.05741 0.03281 0.0588 0.03333 0.05949 C 0.03373 0.06042 0.03451 0.06088 0.03503 0.06157 C 0.03555 0.0625 0.03594 0.06389 0.03659 0.06458 C 0.03711 0.06505 0.03776 0.06505 0.03828 0.06551 C 0.03984 0.06713 0.04128 0.06898 0.04284 0.0706 L 0.04284 0.0706 C 0.04596 0.07616 0.0444 0.07477 0.04727 0.07662 C 0.04779 0.07755 0.04831 0.0787 0.04896 0.0794 C 0.04948 0.08032 0.05013 0.08056 0.05065 0.08148 C 0.05391 0.08819 0.05026 0.08565 0.05508 0.0875 C 0.05599 0.08889 0.05703 0.09005 0.05794 0.09143 C 0.05846 0.09236 0.05899 0.09352 0.05964 0.09444 C 0.06172 0.09722 0.06198 0.09722 0.06406 0.09838 C 0.06458 0.09931 0.06524 0.10023 0.06576 0.10139 C 0.06602 0.10231 0.06589 0.1037 0.06628 0.1044 C 0.06706 0.10579 0.0681 0.10625 0.06914 0.10741 C 0.07292 0.11852 0.06797 0.10694 0.07474 0.11343 C 0.07604 0.11458 0.07669 0.11782 0.078 0.11921 C 0.07865 0.11991 0.07917 0.1206 0.07969 0.1213 C 0.08047 0.12199 0.08125 0.12245 0.0819 0.12315 C 0.08763 0.13079 0.08099 0.12431 0.08646 0.12917 C 0.08698 0.13056 0.08763 0.13171 0.08815 0.1331 C 0.0888 0.13518 0.08906 0.1375 0.08984 0.13912 C 0.09167 0.14375 0.09258 0.14444 0.09479 0.14722 L 0.09544 0.15023 " pathEditMode="relative" ptsTypes="AAAAAAAAAAAAAAAAAAAAAAAAAAAAAAAAAAA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6" grpId="0" animBg="1"/>
      <p:bldP spid="39" grpId="0" animBg="1"/>
      <p:bldP spid="45" grpId="0"/>
      <p:bldP spid="4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84">
            <a:extLst>
              <a:ext uri="{FF2B5EF4-FFF2-40B4-BE49-F238E27FC236}">
                <a16:creationId xmlns:a16="http://schemas.microsoft.com/office/drawing/2014/main" xmlns="" id="{D9A30914-2404-4014-8DBA-CF132AEADF4B}"/>
              </a:ext>
            </a:extLst>
          </p:cNvPr>
          <p:cNvSpPr/>
          <p:nvPr/>
        </p:nvSpPr>
        <p:spPr>
          <a:xfrm>
            <a:off x="2386740" y="2721211"/>
            <a:ext cx="7705779" cy="3217752"/>
          </a:xfrm>
          <a:prstGeom prst="rect">
            <a:avLst/>
          </a:prstGeom>
          <a:solidFill>
            <a:schemeClr val="accent1">
              <a:lumMod val="60000"/>
              <a:lumOff val="40000"/>
              <a:alpha val="4274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Solution: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96" y="856202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3077438" y="518613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r>
              <a:rPr lang="en-SG" sz="2800" baseline="30000" dirty="0" smtClean="0">
                <a:solidFill>
                  <a:schemeClr val="bg2">
                    <a:lumMod val="90000"/>
                  </a:schemeClr>
                </a:solidFill>
              </a:rPr>
              <a:t>st</a:t>
            </a:r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 Line </a:t>
            </a:r>
            <a:r>
              <a:rPr lang="en-SG" sz="2800" dirty="0">
                <a:solidFill>
                  <a:schemeClr val="bg2">
                    <a:lumMod val="90000"/>
                  </a:schemeClr>
                </a:solidFill>
              </a:rPr>
              <a:t>of Defence</a:t>
            </a:r>
          </a:p>
        </p:txBody>
      </p:sp>
      <p:sp>
        <p:nvSpPr>
          <p:cNvPr id="27" name="Flowchart: Alternate Process 1">
            <a:extLst>
              <a:ext uri="{FF2B5EF4-FFF2-40B4-BE49-F238E27FC236}">
                <a16:creationId xmlns:a16="http://schemas.microsoft.com/office/drawing/2014/main" xmlns="" id="{270E9E26-7977-4D6E-8330-501DDEA6A7A5}"/>
              </a:ext>
            </a:extLst>
          </p:cNvPr>
          <p:cNvSpPr/>
          <p:nvPr/>
        </p:nvSpPr>
        <p:spPr>
          <a:xfrm>
            <a:off x="887674" y="1474874"/>
            <a:ext cx="1409700" cy="571500"/>
          </a:xfrm>
          <a:prstGeom prst="flowChartAlternateProcess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latin typeface="Gill Sans MT" panose="020B0502020104020203" pitchFamily="34" charset="0"/>
              </a:rPr>
              <a:t>Trades booked by traders</a:t>
            </a:r>
          </a:p>
        </p:txBody>
      </p:sp>
      <p:cxnSp>
        <p:nvCxnSpPr>
          <p:cNvPr id="28" name="Straight Arrow Connector 5">
            <a:extLst>
              <a:ext uri="{FF2B5EF4-FFF2-40B4-BE49-F238E27FC236}">
                <a16:creationId xmlns:a16="http://schemas.microsoft.com/office/drawing/2014/main" xmlns="" id="{E9087858-4435-496B-9421-67353ED5EA8D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 flipH="1">
            <a:off x="1586174" y="2046374"/>
            <a:ext cx="6350" cy="250534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6">
            <a:extLst>
              <a:ext uri="{FF2B5EF4-FFF2-40B4-BE49-F238E27FC236}">
                <a16:creationId xmlns:a16="http://schemas.microsoft.com/office/drawing/2014/main" xmlns="" id="{E6A06192-27D3-4E93-AEB0-1E90DD3907D5}"/>
              </a:ext>
            </a:extLst>
          </p:cNvPr>
          <p:cNvSpPr/>
          <p:nvPr/>
        </p:nvSpPr>
        <p:spPr>
          <a:xfrm>
            <a:off x="996894" y="2296908"/>
            <a:ext cx="1178560" cy="500697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>
                <a:latin typeface="Gill Sans MT" panose="020B0502020104020203" pitchFamily="34" charset="0"/>
              </a:rPr>
              <a:t>TradeCatcher</a:t>
            </a:r>
            <a:endParaRPr lang="en-SG" sz="1400" dirty="0">
              <a:latin typeface="Gill Sans MT" panose="020B0502020104020203" pitchFamily="34" charset="0"/>
            </a:endParaRPr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xmlns="" id="{D7530683-C794-4BB8-AD0C-7255243F3F67}"/>
              </a:ext>
            </a:extLst>
          </p:cNvPr>
          <p:cNvSpPr/>
          <p:nvPr/>
        </p:nvSpPr>
        <p:spPr>
          <a:xfrm>
            <a:off x="1047059" y="3118219"/>
            <a:ext cx="1078230" cy="430617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>
                <a:latin typeface="Gill Sans MT" panose="020B0502020104020203" pitchFamily="34" charset="0"/>
              </a:rPr>
              <a:t>TradeLife</a:t>
            </a:r>
            <a:endParaRPr lang="en-SG" sz="1400" dirty="0">
              <a:latin typeface="Gill Sans MT" panose="020B0502020104020203" pitchFamily="34" charset="0"/>
            </a:endParaRPr>
          </a:p>
        </p:txBody>
      </p:sp>
      <p:cxnSp>
        <p:nvCxnSpPr>
          <p:cNvPr id="32" name="Straight Arrow Connector 9">
            <a:extLst>
              <a:ext uri="{FF2B5EF4-FFF2-40B4-BE49-F238E27FC236}">
                <a16:creationId xmlns:a16="http://schemas.microsoft.com/office/drawing/2014/main" xmlns="" id="{9C6E9E07-4903-4880-97EC-EB8D83D1565C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586174" y="2797605"/>
            <a:ext cx="0" cy="320614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12">
            <a:extLst>
              <a:ext uri="{FF2B5EF4-FFF2-40B4-BE49-F238E27FC236}">
                <a16:creationId xmlns:a16="http://schemas.microsoft.com/office/drawing/2014/main" xmlns="" id="{A6009F92-2674-4FA8-BBE6-C3405DCC7EAD}"/>
              </a:ext>
            </a:extLst>
          </p:cNvPr>
          <p:cNvCxnSpPr>
            <a:cxnSpLocks/>
          </p:cNvCxnSpPr>
          <p:nvPr/>
        </p:nvCxnSpPr>
        <p:spPr>
          <a:xfrm>
            <a:off x="2168661" y="3330993"/>
            <a:ext cx="541901" cy="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12">
            <a:extLst>
              <a:ext uri="{FF2B5EF4-FFF2-40B4-BE49-F238E27FC236}">
                <a16:creationId xmlns:a16="http://schemas.microsoft.com/office/drawing/2014/main" xmlns="" id="{15B21D7D-9361-4A78-AC02-AC1EB2E7DE00}"/>
              </a:ext>
            </a:extLst>
          </p:cNvPr>
          <p:cNvCxnSpPr>
            <a:cxnSpLocks/>
          </p:cNvCxnSpPr>
          <p:nvPr/>
        </p:nvCxnSpPr>
        <p:spPr>
          <a:xfrm>
            <a:off x="9821568" y="2957912"/>
            <a:ext cx="541901" cy="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Flowchart: Alternate Process 18">
            <a:extLst>
              <a:ext uri="{FF2B5EF4-FFF2-40B4-BE49-F238E27FC236}">
                <a16:creationId xmlns:a16="http://schemas.microsoft.com/office/drawing/2014/main" xmlns="" id="{414696C9-B37D-488F-8E98-AD4D6F746849}"/>
              </a:ext>
            </a:extLst>
          </p:cNvPr>
          <p:cNvSpPr/>
          <p:nvPr/>
        </p:nvSpPr>
        <p:spPr>
          <a:xfrm>
            <a:off x="10367565" y="2666375"/>
            <a:ext cx="1069975" cy="571500"/>
          </a:xfrm>
          <a:prstGeom prst="flowChartAlternateProcess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latin typeface="Gill Sans MT" panose="020B0502020104020203" pitchFamily="34" charset="0"/>
              </a:rPr>
              <a:t>P&amp;L report Production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005F3C11-E653-41E8-A616-F3D949D9FE65}"/>
              </a:ext>
            </a:extLst>
          </p:cNvPr>
          <p:cNvSpPr/>
          <p:nvPr/>
        </p:nvSpPr>
        <p:spPr>
          <a:xfrm>
            <a:off x="4027732" y="5281058"/>
            <a:ext cx="1031874" cy="48190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bg2">
                <a:lumMod val="9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>
                <a:latin typeface="Gill Sans MT" panose="020B0502020104020203" pitchFamily="34" charset="0"/>
              </a:rPr>
              <a:t>TradeClip</a:t>
            </a:r>
            <a:endParaRPr lang="en-SG" sz="1400" dirty="0">
              <a:latin typeface="Gill Sans MT" panose="020B0502020104020203" pitchFamily="34" charset="0"/>
            </a:endParaRPr>
          </a:p>
        </p:txBody>
      </p:sp>
      <p:sp>
        <p:nvSpPr>
          <p:cNvPr id="42" name="Shape 138">
            <a:extLst>
              <a:ext uri="{FF2B5EF4-FFF2-40B4-BE49-F238E27FC236}">
                <a16:creationId xmlns:a16="http://schemas.microsoft.com/office/drawing/2014/main" xmlns="" id="{53BFCFEE-9304-4E90-91FE-C227F0885C81}"/>
              </a:ext>
            </a:extLst>
          </p:cNvPr>
          <p:cNvSpPr/>
          <p:nvPr/>
        </p:nvSpPr>
        <p:spPr>
          <a:xfrm>
            <a:off x="5496880" y="3978212"/>
            <a:ext cx="3466490" cy="1201408"/>
          </a:xfrm>
          <a:prstGeom prst="ellipse">
            <a:avLst/>
          </a:prstGeom>
          <a:noFill/>
          <a:ln w="28575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Analysis Wing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With Machine Learning</a:t>
            </a:r>
          </a:p>
        </p:txBody>
      </p:sp>
      <p:sp>
        <p:nvSpPr>
          <p:cNvPr id="43" name="Shape 149">
            <a:extLst>
              <a:ext uri="{FF2B5EF4-FFF2-40B4-BE49-F238E27FC236}">
                <a16:creationId xmlns:a16="http://schemas.microsoft.com/office/drawing/2014/main" xmlns="" id="{51021CF4-FBA3-42D1-A082-47B47CC4C2D7}"/>
              </a:ext>
            </a:extLst>
          </p:cNvPr>
          <p:cNvSpPr/>
          <p:nvPr/>
        </p:nvSpPr>
        <p:spPr>
          <a:xfrm>
            <a:off x="9235353" y="5317966"/>
            <a:ext cx="659537" cy="498520"/>
          </a:xfrm>
          <a:prstGeom prst="rect">
            <a:avLst/>
          </a:prstGeom>
          <a:solidFill>
            <a:srgbClr val="D6354E"/>
          </a:solidFill>
          <a:ln w="28575" cap="flat" cmpd="sng">
            <a:solidFill>
              <a:srgbClr val="D6354E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rgbClr val="FF0000">
                <a:alpha val="47000"/>
              </a:srgbClr>
            </a:glow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SG" sz="1100" dirty="0">
                <a:solidFill>
                  <a:schemeClr val="bg1"/>
                </a:solidFill>
              </a:rPr>
              <a:t>Alert System</a:t>
            </a:r>
          </a:p>
        </p:txBody>
      </p:sp>
      <p:cxnSp>
        <p:nvCxnSpPr>
          <p:cNvPr id="46" name="Elbow Connector 29">
            <a:extLst>
              <a:ext uri="{FF2B5EF4-FFF2-40B4-BE49-F238E27FC236}">
                <a16:creationId xmlns:a16="http://schemas.microsoft.com/office/drawing/2014/main" xmlns="" id="{3A0CFC5D-CF86-4DE1-8E2A-7E832974608B}"/>
              </a:ext>
            </a:extLst>
          </p:cNvPr>
          <p:cNvCxnSpPr>
            <a:cxnSpLocks/>
            <a:stCxn id="42" idx="2"/>
          </p:cNvCxnSpPr>
          <p:nvPr/>
        </p:nvCxnSpPr>
        <p:spPr>
          <a:xfrm rot="10800000">
            <a:off x="3403910" y="3462868"/>
            <a:ext cx="2092971" cy="1116049"/>
          </a:xfrm>
          <a:prstGeom prst="bentConnector3">
            <a:avLst>
              <a:gd name="adj1" fmla="val 100290"/>
            </a:avLst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30">
            <a:extLst>
              <a:ext uri="{FF2B5EF4-FFF2-40B4-BE49-F238E27FC236}">
                <a16:creationId xmlns:a16="http://schemas.microsoft.com/office/drawing/2014/main" xmlns="" id="{B194AD43-831D-46F6-AC45-18056CA6FA58}"/>
              </a:ext>
            </a:extLst>
          </p:cNvPr>
          <p:cNvCxnSpPr>
            <a:cxnSpLocks/>
          </p:cNvCxnSpPr>
          <p:nvPr/>
        </p:nvCxnSpPr>
        <p:spPr>
          <a:xfrm>
            <a:off x="3582193" y="3508370"/>
            <a:ext cx="2851499" cy="502245"/>
          </a:xfrm>
          <a:prstGeom prst="bentConnector3">
            <a:avLst>
              <a:gd name="adj1" fmla="val 169"/>
            </a:avLst>
          </a:prstGeom>
          <a:ln w="28575">
            <a:solidFill>
              <a:srgbClr val="D635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33">
            <a:extLst>
              <a:ext uri="{FF2B5EF4-FFF2-40B4-BE49-F238E27FC236}">
                <a16:creationId xmlns:a16="http://schemas.microsoft.com/office/drawing/2014/main" xmlns="" id="{DD5A6157-DE94-45A6-89F6-920126DBB9D7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8963370" y="4578916"/>
            <a:ext cx="601751" cy="673952"/>
          </a:xfrm>
          <a:prstGeom prst="bentConnector2">
            <a:avLst/>
          </a:prstGeom>
          <a:ln w="28575">
            <a:solidFill>
              <a:srgbClr val="D635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5FF6F99-9EDF-4BF5-82C7-1A38121AA593}"/>
              </a:ext>
            </a:extLst>
          </p:cNvPr>
          <p:cNvSpPr txBox="1"/>
          <p:nvPr/>
        </p:nvSpPr>
        <p:spPr>
          <a:xfrm>
            <a:off x="4590759" y="3675856"/>
            <a:ext cx="937693" cy="276999"/>
          </a:xfrm>
          <a:prstGeom prst="rect">
            <a:avLst/>
          </a:prstGeom>
          <a:solidFill>
            <a:srgbClr val="D6354E"/>
          </a:solidFill>
          <a:ln w="28575">
            <a:solidFill>
              <a:srgbClr val="D6354E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Discrepancy</a:t>
            </a:r>
          </a:p>
        </p:txBody>
      </p:sp>
      <p:sp>
        <p:nvSpPr>
          <p:cNvPr id="50" name="Shape 144">
            <a:extLst>
              <a:ext uri="{FF2B5EF4-FFF2-40B4-BE49-F238E27FC236}">
                <a16:creationId xmlns:a16="http://schemas.microsoft.com/office/drawing/2014/main" xmlns="" id="{FB9B044D-1925-4BA1-9082-8C3A0CA271A1}"/>
              </a:ext>
            </a:extLst>
          </p:cNvPr>
          <p:cNvSpPr/>
          <p:nvPr/>
        </p:nvSpPr>
        <p:spPr>
          <a:xfrm>
            <a:off x="7099066" y="5302577"/>
            <a:ext cx="1811046" cy="553999"/>
          </a:xfrm>
          <a:prstGeom prst="flowChartMagneticDrum">
            <a:avLst/>
          </a:prstGeom>
          <a:noFill/>
          <a:ln w="28575" cap="flat" cmpd="sng">
            <a:solidFill>
              <a:schemeClr val="bg2">
                <a:lumMod val="9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SG" sz="1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" name="Elbow Connector 43">
            <a:extLst>
              <a:ext uri="{FF2B5EF4-FFF2-40B4-BE49-F238E27FC236}">
                <a16:creationId xmlns:a16="http://schemas.microsoft.com/office/drawing/2014/main" xmlns="" id="{77A18843-3625-4945-8B70-A079726B5912}"/>
              </a:ext>
            </a:extLst>
          </p:cNvPr>
          <p:cNvCxnSpPr>
            <a:cxnSpLocks/>
          </p:cNvCxnSpPr>
          <p:nvPr/>
        </p:nvCxnSpPr>
        <p:spPr>
          <a:xfrm rot="16200000" flipV="1">
            <a:off x="8331831" y="5269203"/>
            <a:ext cx="670332" cy="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44">
            <a:extLst>
              <a:ext uri="{FF2B5EF4-FFF2-40B4-BE49-F238E27FC236}">
                <a16:creationId xmlns:a16="http://schemas.microsoft.com/office/drawing/2014/main" xmlns="" id="{384CA11F-8AC0-42FA-90DD-ADB3F3B9DD41}"/>
              </a:ext>
            </a:extLst>
          </p:cNvPr>
          <p:cNvCxnSpPr>
            <a:cxnSpLocks/>
            <a:stCxn id="26" idx="1"/>
            <a:endCxn id="37" idx="2"/>
          </p:cNvCxnSpPr>
          <p:nvPr/>
        </p:nvCxnSpPr>
        <p:spPr>
          <a:xfrm rot="10800000">
            <a:off x="3263346" y="3462865"/>
            <a:ext cx="764387" cy="2059146"/>
          </a:xfrm>
          <a:prstGeom prst="bentConnector2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TextBox 44">
            <a:extLst>
              <a:ext uri="{FF2B5EF4-FFF2-40B4-BE49-F238E27FC236}">
                <a16:creationId xmlns:a16="http://schemas.microsoft.com/office/drawing/2014/main" xmlns="" id="{310A9D8B-5BD7-4C3D-856A-44362383A736}"/>
              </a:ext>
            </a:extLst>
          </p:cNvPr>
          <p:cNvSpPr txBox="1"/>
          <p:nvPr/>
        </p:nvSpPr>
        <p:spPr>
          <a:xfrm>
            <a:off x="7250283" y="5317966"/>
            <a:ext cx="112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Gill Sans MT" panose="020B0502020104020203" pitchFamily="34" charset="0"/>
              </a:rPr>
              <a:t>Database for </a:t>
            </a:r>
          </a:p>
          <a:p>
            <a:r>
              <a:rPr lang="en-SG" sz="1400" dirty="0">
                <a:solidFill>
                  <a:schemeClr val="bg1"/>
                </a:solidFill>
                <a:latin typeface="Gill Sans MT" panose="020B0502020104020203" pitchFamily="34" charset="0"/>
              </a:rPr>
              <a:t>Analysis</a:t>
            </a:r>
          </a:p>
        </p:txBody>
      </p:sp>
      <p:sp>
        <p:nvSpPr>
          <p:cNvPr id="59" name="Rectangle 54">
            <a:extLst>
              <a:ext uri="{FF2B5EF4-FFF2-40B4-BE49-F238E27FC236}">
                <a16:creationId xmlns:a16="http://schemas.microsoft.com/office/drawing/2014/main" xmlns="" id="{8F3CFDF1-78A4-4891-BE67-A804DD18BB58}"/>
              </a:ext>
            </a:extLst>
          </p:cNvPr>
          <p:cNvSpPr/>
          <p:nvPr/>
        </p:nvSpPr>
        <p:spPr>
          <a:xfrm>
            <a:off x="3392889" y="2490490"/>
            <a:ext cx="907961" cy="261610"/>
          </a:xfrm>
          <a:prstGeom prst="rect">
            <a:avLst/>
          </a:prstGeom>
          <a:solidFill>
            <a:schemeClr val="bg2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7030A0"/>
                </a:solidFill>
                <a:latin typeface="Courier New" charset="0"/>
              </a:rPr>
              <a:t>1</a:t>
            </a:r>
            <a:r>
              <a:rPr lang="en-US" sz="1100" b="1" baseline="30000" dirty="0">
                <a:solidFill>
                  <a:srgbClr val="7030A0"/>
                </a:solidFill>
                <a:latin typeface="Courier New" charset="0"/>
              </a:rPr>
              <a:t>st</a:t>
            </a:r>
            <a:r>
              <a:rPr lang="en-US" sz="1100" b="1" dirty="0">
                <a:solidFill>
                  <a:srgbClr val="7030A0"/>
                </a:solidFill>
                <a:latin typeface="Courier New" charset="0"/>
              </a:rPr>
              <a:t> Clear</a:t>
            </a:r>
            <a:endParaRPr lang="en-US" sz="1100" dirty="0">
              <a:solidFill>
                <a:srgbClr val="7030A0"/>
              </a:solidFill>
            </a:endParaRPr>
          </a:p>
        </p:txBody>
      </p:sp>
      <p:sp>
        <p:nvSpPr>
          <p:cNvPr id="127" name="Flowchart: Direct Access Storage 11">
            <a:extLst>
              <a:ext uri="{FF2B5EF4-FFF2-40B4-BE49-F238E27FC236}">
                <a16:creationId xmlns:a16="http://schemas.microsoft.com/office/drawing/2014/main" xmlns="" id="{20954AC8-D392-4875-AC14-AF1C06E24F75}"/>
              </a:ext>
            </a:extLst>
          </p:cNvPr>
          <p:cNvSpPr/>
          <p:nvPr/>
        </p:nvSpPr>
        <p:spPr>
          <a:xfrm>
            <a:off x="2603137" y="1730818"/>
            <a:ext cx="1065530" cy="566782"/>
          </a:xfrm>
          <a:prstGeom prst="flowChartMagneticDrum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latin typeface="Gill Sans MT" panose="020B0502020104020203" pitchFamily="34" charset="0"/>
              </a:rPr>
              <a:t>RMS</a:t>
            </a:r>
          </a:p>
        </p:txBody>
      </p:sp>
      <p:cxnSp>
        <p:nvCxnSpPr>
          <p:cNvPr id="128" name="Straight Arrow Connector 12">
            <a:extLst>
              <a:ext uri="{FF2B5EF4-FFF2-40B4-BE49-F238E27FC236}">
                <a16:creationId xmlns:a16="http://schemas.microsoft.com/office/drawing/2014/main" xmlns="" id="{F7E88FB2-0EFD-4BEE-ADAE-E062A5856C06}"/>
              </a:ext>
            </a:extLst>
          </p:cNvPr>
          <p:cNvCxnSpPr>
            <a:cxnSpLocks/>
          </p:cNvCxnSpPr>
          <p:nvPr/>
        </p:nvCxnSpPr>
        <p:spPr>
          <a:xfrm flipV="1">
            <a:off x="3269581" y="2294930"/>
            <a:ext cx="0" cy="54000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Shape 1630">
            <a:extLst>
              <a:ext uri="{FF2B5EF4-FFF2-40B4-BE49-F238E27FC236}">
                <a16:creationId xmlns:a16="http://schemas.microsoft.com/office/drawing/2014/main" xmlns="" id="{E24AFC6B-CE7E-4EDB-91EE-4B1746F5B71C}"/>
              </a:ext>
            </a:extLst>
          </p:cNvPr>
          <p:cNvSpPr/>
          <p:nvPr/>
        </p:nvSpPr>
        <p:spPr>
          <a:xfrm>
            <a:off x="595423" y="171043"/>
            <a:ext cx="433759" cy="663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11808"/>
                </a:moveTo>
                <a:cubicBezTo>
                  <a:pt x="1574" y="10274"/>
                  <a:pt x="0" y="8529"/>
                  <a:pt x="0" y="6453"/>
                </a:cubicBezTo>
                <a:cubicBezTo>
                  <a:pt x="0" y="4452"/>
                  <a:pt x="1162" y="2798"/>
                  <a:pt x="3439" y="1609"/>
                </a:cubicBezTo>
                <a:cubicBezTo>
                  <a:pt x="5400" y="602"/>
                  <a:pt x="8015" y="0"/>
                  <a:pt x="10800" y="0"/>
                </a:cubicBezTo>
                <a:cubicBezTo>
                  <a:pt x="13609" y="0"/>
                  <a:pt x="16200" y="557"/>
                  <a:pt x="18186" y="1609"/>
                </a:cubicBezTo>
                <a:cubicBezTo>
                  <a:pt x="20438" y="2753"/>
                  <a:pt x="21600" y="4452"/>
                  <a:pt x="21600" y="6453"/>
                </a:cubicBezTo>
                <a:cubicBezTo>
                  <a:pt x="21600" y="8529"/>
                  <a:pt x="20026" y="10274"/>
                  <a:pt x="18670" y="11808"/>
                </a:cubicBezTo>
                <a:cubicBezTo>
                  <a:pt x="17508" y="13116"/>
                  <a:pt x="16345" y="14395"/>
                  <a:pt x="16345" y="15658"/>
                </a:cubicBezTo>
                <a:lnTo>
                  <a:pt x="16345" y="19359"/>
                </a:lnTo>
                <a:lnTo>
                  <a:pt x="14505" y="19359"/>
                </a:lnTo>
                <a:cubicBezTo>
                  <a:pt x="14505" y="20592"/>
                  <a:pt x="12858" y="21600"/>
                  <a:pt x="10873" y="21600"/>
                </a:cubicBezTo>
                <a:cubicBezTo>
                  <a:pt x="8887" y="21600"/>
                  <a:pt x="7265" y="20592"/>
                  <a:pt x="7313" y="19359"/>
                </a:cubicBezTo>
                <a:lnTo>
                  <a:pt x="5206" y="19359"/>
                </a:lnTo>
                <a:lnTo>
                  <a:pt x="5206" y="16050"/>
                </a:lnTo>
                <a:lnTo>
                  <a:pt x="5279" y="15658"/>
                </a:lnTo>
                <a:cubicBezTo>
                  <a:pt x="5206" y="14395"/>
                  <a:pt x="4117" y="13162"/>
                  <a:pt x="2954" y="11808"/>
                </a:cubicBezTo>
                <a:close/>
                <a:moveTo>
                  <a:pt x="6514" y="15237"/>
                </a:moveTo>
                <a:lnTo>
                  <a:pt x="15038" y="15237"/>
                </a:lnTo>
                <a:cubicBezTo>
                  <a:pt x="15256" y="13884"/>
                  <a:pt x="16418" y="12650"/>
                  <a:pt x="17508" y="11417"/>
                </a:cubicBezTo>
                <a:cubicBezTo>
                  <a:pt x="18791" y="9973"/>
                  <a:pt x="20244" y="8408"/>
                  <a:pt x="20244" y="6498"/>
                </a:cubicBezTo>
                <a:cubicBezTo>
                  <a:pt x="20244" y="4753"/>
                  <a:pt x="19203" y="3309"/>
                  <a:pt x="17290" y="2286"/>
                </a:cubicBezTo>
                <a:cubicBezTo>
                  <a:pt x="15595" y="1399"/>
                  <a:pt x="13270" y="887"/>
                  <a:pt x="10800" y="887"/>
                </a:cubicBezTo>
                <a:cubicBezTo>
                  <a:pt x="8354" y="887"/>
                  <a:pt x="6030" y="1399"/>
                  <a:pt x="4310" y="2286"/>
                </a:cubicBezTo>
                <a:cubicBezTo>
                  <a:pt x="2397" y="3309"/>
                  <a:pt x="1380" y="4753"/>
                  <a:pt x="1380" y="6498"/>
                </a:cubicBezTo>
                <a:cubicBezTo>
                  <a:pt x="1380" y="8363"/>
                  <a:pt x="2809" y="9973"/>
                  <a:pt x="4117" y="11417"/>
                </a:cubicBezTo>
                <a:cubicBezTo>
                  <a:pt x="5134" y="12650"/>
                  <a:pt x="6296" y="13884"/>
                  <a:pt x="6514" y="1523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37" name="Shape 89">
            <a:extLst>
              <a:ext uri="{FF2B5EF4-FFF2-40B4-BE49-F238E27FC236}">
                <a16:creationId xmlns:a16="http://schemas.microsoft.com/office/drawing/2014/main" xmlns="" id="{E5C7E26A-CDBC-4667-829F-B1D0977D9E74}"/>
              </a:ext>
            </a:extLst>
          </p:cNvPr>
          <p:cNvSpPr/>
          <p:nvPr/>
        </p:nvSpPr>
        <p:spPr>
          <a:xfrm>
            <a:off x="2762582" y="2825008"/>
            <a:ext cx="1001525" cy="637857"/>
          </a:xfrm>
          <a:prstGeom prst="rect">
            <a:avLst/>
          </a:prstGeom>
          <a:noFill/>
          <a:ln w="5715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100" b="1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TradeVerifier</a:t>
            </a:r>
            <a:endParaRPr lang="en-SG" sz="11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09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9" grpId="0" animBg="1"/>
      <p:bldP spid="50" grpId="0" animBg="1"/>
      <p:bldP spid="53" grpId="0"/>
      <p:bldP spid="59" grpId="0" animBg="1"/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84">
            <a:extLst>
              <a:ext uri="{FF2B5EF4-FFF2-40B4-BE49-F238E27FC236}">
                <a16:creationId xmlns:a16="http://schemas.microsoft.com/office/drawing/2014/main" xmlns="" id="{D2BCDFB6-2BFD-47AB-BDE6-4910A90B716A}"/>
              </a:ext>
            </a:extLst>
          </p:cNvPr>
          <p:cNvSpPr/>
          <p:nvPr/>
        </p:nvSpPr>
        <p:spPr>
          <a:xfrm>
            <a:off x="2386740" y="2721211"/>
            <a:ext cx="7705779" cy="3217752"/>
          </a:xfrm>
          <a:prstGeom prst="rect">
            <a:avLst/>
          </a:prstGeom>
          <a:solidFill>
            <a:schemeClr val="accent1">
              <a:lumMod val="60000"/>
              <a:lumOff val="40000"/>
              <a:alpha val="4274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Solution: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96" y="856202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3077438" y="518613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2</a:t>
            </a:r>
            <a:r>
              <a:rPr lang="en-SG" sz="2800" baseline="30000" dirty="0" smtClean="0">
                <a:solidFill>
                  <a:schemeClr val="bg2">
                    <a:lumMod val="90000"/>
                  </a:schemeClr>
                </a:solidFill>
              </a:rPr>
              <a:t>nd</a:t>
            </a:r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 Line </a:t>
            </a:r>
            <a:r>
              <a:rPr lang="en-SG" sz="2800" dirty="0">
                <a:solidFill>
                  <a:schemeClr val="bg2">
                    <a:lumMod val="90000"/>
                  </a:schemeClr>
                </a:solidFill>
              </a:rPr>
              <a:t>of Defence</a:t>
            </a:r>
          </a:p>
        </p:txBody>
      </p:sp>
      <p:sp>
        <p:nvSpPr>
          <p:cNvPr id="27" name="Flowchart: Alternate Process 1">
            <a:extLst>
              <a:ext uri="{FF2B5EF4-FFF2-40B4-BE49-F238E27FC236}">
                <a16:creationId xmlns:a16="http://schemas.microsoft.com/office/drawing/2014/main" xmlns="" id="{270E9E26-7977-4D6E-8330-501DDEA6A7A5}"/>
              </a:ext>
            </a:extLst>
          </p:cNvPr>
          <p:cNvSpPr/>
          <p:nvPr/>
        </p:nvSpPr>
        <p:spPr>
          <a:xfrm>
            <a:off x="887674" y="1474874"/>
            <a:ext cx="1409700" cy="571500"/>
          </a:xfrm>
          <a:prstGeom prst="flowChartAlternateProcess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latin typeface="Gill Sans MT" panose="020B0502020104020203" pitchFamily="34" charset="0"/>
              </a:rPr>
              <a:t>Trades booked by traders</a:t>
            </a:r>
          </a:p>
        </p:txBody>
      </p:sp>
      <p:cxnSp>
        <p:nvCxnSpPr>
          <p:cNvPr id="28" name="Straight Arrow Connector 5">
            <a:extLst>
              <a:ext uri="{FF2B5EF4-FFF2-40B4-BE49-F238E27FC236}">
                <a16:creationId xmlns:a16="http://schemas.microsoft.com/office/drawing/2014/main" xmlns="" id="{E9087858-4435-496B-9421-67353ED5EA8D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 flipH="1">
            <a:off x="1586174" y="2046374"/>
            <a:ext cx="6350" cy="250534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6">
            <a:extLst>
              <a:ext uri="{FF2B5EF4-FFF2-40B4-BE49-F238E27FC236}">
                <a16:creationId xmlns:a16="http://schemas.microsoft.com/office/drawing/2014/main" xmlns="" id="{E6A06192-27D3-4E93-AEB0-1E90DD3907D5}"/>
              </a:ext>
            </a:extLst>
          </p:cNvPr>
          <p:cNvSpPr/>
          <p:nvPr/>
        </p:nvSpPr>
        <p:spPr>
          <a:xfrm>
            <a:off x="996894" y="2296908"/>
            <a:ext cx="1178560" cy="500697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>
                <a:latin typeface="Gill Sans MT" panose="020B0502020104020203" pitchFamily="34" charset="0"/>
              </a:rPr>
              <a:t>TradeCatcher</a:t>
            </a:r>
            <a:endParaRPr lang="en-SG" sz="1400" dirty="0">
              <a:latin typeface="Gill Sans MT" panose="020B0502020104020203" pitchFamily="34" charset="0"/>
            </a:endParaRPr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xmlns="" id="{D7530683-C794-4BB8-AD0C-7255243F3F67}"/>
              </a:ext>
            </a:extLst>
          </p:cNvPr>
          <p:cNvSpPr/>
          <p:nvPr/>
        </p:nvSpPr>
        <p:spPr>
          <a:xfrm>
            <a:off x="1047059" y="3118219"/>
            <a:ext cx="1078230" cy="430617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>
                <a:latin typeface="Gill Sans MT" panose="020B0502020104020203" pitchFamily="34" charset="0"/>
              </a:rPr>
              <a:t>TradeLife</a:t>
            </a:r>
            <a:endParaRPr lang="en-SG" sz="1400" dirty="0">
              <a:latin typeface="Gill Sans MT" panose="020B0502020104020203" pitchFamily="34" charset="0"/>
            </a:endParaRPr>
          </a:p>
        </p:txBody>
      </p:sp>
      <p:cxnSp>
        <p:nvCxnSpPr>
          <p:cNvPr id="32" name="Straight Arrow Connector 9">
            <a:extLst>
              <a:ext uri="{FF2B5EF4-FFF2-40B4-BE49-F238E27FC236}">
                <a16:creationId xmlns:a16="http://schemas.microsoft.com/office/drawing/2014/main" xmlns="" id="{9C6E9E07-4903-4880-97EC-EB8D83D1565C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586174" y="2797605"/>
            <a:ext cx="0" cy="320614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12">
            <a:extLst>
              <a:ext uri="{FF2B5EF4-FFF2-40B4-BE49-F238E27FC236}">
                <a16:creationId xmlns:a16="http://schemas.microsoft.com/office/drawing/2014/main" xmlns="" id="{A6009F92-2674-4FA8-BBE6-C3405DCC7EAD}"/>
              </a:ext>
            </a:extLst>
          </p:cNvPr>
          <p:cNvCxnSpPr>
            <a:cxnSpLocks/>
          </p:cNvCxnSpPr>
          <p:nvPr/>
        </p:nvCxnSpPr>
        <p:spPr>
          <a:xfrm>
            <a:off x="2168661" y="3330993"/>
            <a:ext cx="541901" cy="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12">
            <a:extLst>
              <a:ext uri="{FF2B5EF4-FFF2-40B4-BE49-F238E27FC236}">
                <a16:creationId xmlns:a16="http://schemas.microsoft.com/office/drawing/2014/main" xmlns="" id="{15B21D7D-9361-4A78-AC02-AC1EB2E7DE00}"/>
              </a:ext>
            </a:extLst>
          </p:cNvPr>
          <p:cNvCxnSpPr>
            <a:cxnSpLocks/>
          </p:cNvCxnSpPr>
          <p:nvPr/>
        </p:nvCxnSpPr>
        <p:spPr>
          <a:xfrm>
            <a:off x="9821568" y="2957912"/>
            <a:ext cx="541901" cy="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Flowchart: Alternate Process 18">
            <a:extLst>
              <a:ext uri="{FF2B5EF4-FFF2-40B4-BE49-F238E27FC236}">
                <a16:creationId xmlns:a16="http://schemas.microsoft.com/office/drawing/2014/main" xmlns="" id="{414696C9-B37D-488F-8E98-AD4D6F746849}"/>
              </a:ext>
            </a:extLst>
          </p:cNvPr>
          <p:cNvSpPr/>
          <p:nvPr/>
        </p:nvSpPr>
        <p:spPr>
          <a:xfrm>
            <a:off x="10346300" y="2666375"/>
            <a:ext cx="1069975" cy="571500"/>
          </a:xfrm>
          <a:prstGeom prst="flowChartAlternateProcess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latin typeface="Gill Sans MT" panose="020B0502020104020203" pitchFamily="34" charset="0"/>
              </a:rPr>
              <a:t>P&amp;L report Production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005F3C11-E653-41E8-A616-F3D949D9FE65}"/>
              </a:ext>
            </a:extLst>
          </p:cNvPr>
          <p:cNvSpPr/>
          <p:nvPr/>
        </p:nvSpPr>
        <p:spPr>
          <a:xfrm>
            <a:off x="4027732" y="5281058"/>
            <a:ext cx="1031874" cy="48190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bg2">
                <a:lumMod val="9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>
                <a:latin typeface="Gill Sans MT" panose="020B0502020104020203" pitchFamily="34" charset="0"/>
              </a:rPr>
              <a:t>TradeClip</a:t>
            </a:r>
            <a:endParaRPr lang="en-SG" sz="1400" dirty="0">
              <a:latin typeface="Gill Sans MT" panose="020B0502020104020203" pitchFamily="34" charset="0"/>
            </a:endParaRPr>
          </a:p>
        </p:txBody>
      </p:sp>
      <p:sp>
        <p:nvSpPr>
          <p:cNvPr id="37" name="Shape 89">
            <a:extLst>
              <a:ext uri="{FF2B5EF4-FFF2-40B4-BE49-F238E27FC236}">
                <a16:creationId xmlns:a16="http://schemas.microsoft.com/office/drawing/2014/main" xmlns="" id="{E5C7E26A-CDBC-4667-829F-B1D0977D9E74}"/>
              </a:ext>
            </a:extLst>
          </p:cNvPr>
          <p:cNvSpPr/>
          <p:nvPr/>
        </p:nvSpPr>
        <p:spPr>
          <a:xfrm>
            <a:off x="2762582" y="2825008"/>
            <a:ext cx="1001525" cy="637857"/>
          </a:xfrm>
          <a:prstGeom prst="rect">
            <a:avLst/>
          </a:prstGeom>
          <a:noFill/>
          <a:ln w="5715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100" b="1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TradeVerifier</a:t>
            </a:r>
            <a:endParaRPr lang="en-SG" sz="11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138">
            <a:extLst>
              <a:ext uri="{FF2B5EF4-FFF2-40B4-BE49-F238E27FC236}">
                <a16:creationId xmlns:a16="http://schemas.microsoft.com/office/drawing/2014/main" xmlns="" id="{53BFCFEE-9304-4E90-91FE-C227F0885C81}"/>
              </a:ext>
            </a:extLst>
          </p:cNvPr>
          <p:cNvSpPr/>
          <p:nvPr/>
        </p:nvSpPr>
        <p:spPr>
          <a:xfrm>
            <a:off x="5496880" y="3978212"/>
            <a:ext cx="3466490" cy="1201408"/>
          </a:xfrm>
          <a:prstGeom prst="ellipse">
            <a:avLst/>
          </a:prstGeom>
          <a:noFill/>
          <a:ln w="28575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Analysis Wing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With Machine Learning</a:t>
            </a:r>
          </a:p>
        </p:txBody>
      </p:sp>
      <p:sp>
        <p:nvSpPr>
          <p:cNvPr id="43" name="Shape 149">
            <a:extLst>
              <a:ext uri="{FF2B5EF4-FFF2-40B4-BE49-F238E27FC236}">
                <a16:creationId xmlns:a16="http://schemas.microsoft.com/office/drawing/2014/main" xmlns="" id="{51021CF4-FBA3-42D1-A082-47B47CC4C2D7}"/>
              </a:ext>
            </a:extLst>
          </p:cNvPr>
          <p:cNvSpPr/>
          <p:nvPr/>
        </p:nvSpPr>
        <p:spPr>
          <a:xfrm>
            <a:off x="9235353" y="5317966"/>
            <a:ext cx="659537" cy="498520"/>
          </a:xfrm>
          <a:prstGeom prst="rect">
            <a:avLst/>
          </a:prstGeom>
          <a:solidFill>
            <a:srgbClr val="D6354E"/>
          </a:solidFill>
          <a:ln w="28575" cap="flat" cmpd="sng">
            <a:solidFill>
              <a:srgbClr val="D6354E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rgbClr val="FF0000">
                <a:alpha val="47000"/>
              </a:srgbClr>
            </a:glow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SG" sz="1100" dirty="0">
                <a:solidFill>
                  <a:schemeClr val="bg1"/>
                </a:solidFill>
              </a:rPr>
              <a:t>Alert System</a:t>
            </a:r>
          </a:p>
        </p:txBody>
      </p:sp>
      <p:cxnSp>
        <p:nvCxnSpPr>
          <p:cNvPr id="46" name="Elbow Connector 29">
            <a:extLst>
              <a:ext uri="{FF2B5EF4-FFF2-40B4-BE49-F238E27FC236}">
                <a16:creationId xmlns:a16="http://schemas.microsoft.com/office/drawing/2014/main" xmlns="" id="{3A0CFC5D-CF86-4DE1-8E2A-7E832974608B}"/>
              </a:ext>
            </a:extLst>
          </p:cNvPr>
          <p:cNvCxnSpPr>
            <a:cxnSpLocks/>
            <a:stCxn id="42" idx="2"/>
          </p:cNvCxnSpPr>
          <p:nvPr/>
        </p:nvCxnSpPr>
        <p:spPr>
          <a:xfrm rot="10800000">
            <a:off x="3403910" y="3462868"/>
            <a:ext cx="2092971" cy="1116049"/>
          </a:xfrm>
          <a:prstGeom prst="bentConnector3">
            <a:avLst>
              <a:gd name="adj1" fmla="val 100290"/>
            </a:avLst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30">
            <a:extLst>
              <a:ext uri="{FF2B5EF4-FFF2-40B4-BE49-F238E27FC236}">
                <a16:creationId xmlns:a16="http://schemas.microsoft.com/office/drawing/2014/main" xmlns="" id="{B194AD43-831D-46F6-AC45-18056CA6FA58}"/>
              </a:ext>
            </a:extLst>
          </p:cNvPr>
          <p:cNvCxnSpPr>
            <a:cxnSpLocks/>
          </p:cNvCxnSpPr>
          <p:nvPr/>
        </p:nvCxnSpPr>
        <p:spPr>
          <a:xfrm>
            <a:off x="3582193" y="3508370"/>
            <a:ext cx="2851499" cy="502245"/>
          </a:xfrm>
          <a:prstGeom prst="bentConnector3">
            <a:avLst>
              <a:gd name="adj1" fmla="val 169"/>
            </a:avLst>
          </a:prstGeom>
          <a:ln w="28575">
            <a:solidFill>
              <a:srgbClr val="D635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33">
            <a:extLst>
              <a:ext uri="{FF2B5EF4-FFF2-40B4-BE49-F238E27FC236}">
                <a16:creationId xmlns:a16="http://schemas.microsoft.com/office/drawing/2014/main" xmlns="" id="{DD5A6157-DE94-45A6-89F6-920126DBB9D7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8963370" y="4578916"/>
            <a:ext cx="601751" cy="673952"/>
          </a:xfrm>
          <a:prstGeom prst="bentConnector2">
            <a:avLst/>
          </a:prstGeom>
          <a:ln w="28575">
            <a:solidFill>
              <a:srgbClr val="D635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5FF6F99-9EDF-4BF5-82C7-1A38121AA593}"/>
              </a:ext>
            </a:extLst>
          </p:cNvPr>
          <p:cNvSpPr txBox="1"/>
          <p:nvPr/>
        </p:nvSpPr>
        <p:spPr>
          <a:xfrm>
            <a:off x="4590759" y="3675856"/>
            <a:ext cx="937693" cy="276999"/>
          </a:xfrm>
          <a:prstGeom prst="rect">
            <a:avLst/>
          </a:prstGeom>
          <a:solidFill>
            <a:srgbClr val="D6354E"/>
          </a:solidFill>
          <a:ln w="28575">
            <a:solidFill>
              <a:srgbClr val="D6354E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Discrepancy</a:t>
            </a:r>
          </a:p>
        </p:txBody>
      </p:sp>
      <p:sp>
        <p:nvSpPr>
          <p:cNvPr id="50" name="Shape 144">
            <a:extLst>
              <a:ext uri="{FF2B5EF4-FFF2-40B4-BE49-F238E27FC236}">
                <a16:creationId xmlns:a16="http://schemas.microsoft.com/office/drawing/2014/main" xmlns="" id="{FB9B044D-1925-4BA1-9082-8C3A0CA271A1}"/>
              </a:ext>
            </a:extLst>
          </p:cNvPr>
          <p:cNvSpPr/>
          <p:nvPr/>
        </p:nvSpPr>
        <p:spPr>
          <a:xfrm>
            <a:off x="7099066" y="5302577"/>
            <a:ext cx="1811046" cy="553999"/>
          </a:xfrm>
          <a:prstGeom prst="flowChartMagneticDrum">
            <a:avLst/>
          </a:prstGeom>
          <a:noFill/>
          <a:ln w="28575" cap="flat" cmpd="sng">
            <a:solidFill>
              <a:schemeClr val="bg2">
                <a:lumMod val="9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SG" sz="1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" name="Elbow Connector 43">
            <a:extLst>
              <a:ext uri="{FF2B5EF4-FFF2-40B4-BE49-F238E27FC236}">
                <a16:creationId xmlns:a16="http://schemas.microsoft.com/office/drawing/2014/main" xmlns="" id="{77A18843-3625-4945-8B70-A079726B5912}"/>
              </a:ext>
            </a:extLst>
          </p:cNvPr>
          <p:cNvCxnSpPr>
            <a:cxnSpLocks/>
          </p:cNvCxnSpPr>
          <p:nvPr/>
        </p:nvCxnSpPr>
        <p:spPr>
          <a:xfrm rot="16200000" flipV="1">
            <a:off x="8331831" y="5269203"/>
            <a:ext cx="670332" cy="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44">
            <a:extLst>
              <a:ext uri="{FF2B5EF4-FFF2-40B4-BE49-F238E27FC236}">
                <a16:creationId xmlns:a16="http://schemas.microsoft.com/office/drawing/2014/main" xmlns="" id="{384CA11F-8AC0-42FA-90DD-ADB3F3B9DD41}"/>
              </a:ext>
            </a:extLst>
          </p:cNvPr>
          <p:cNvCxnSpPr>
            <a:cxnSpLocks/>
            <a:stCxn id="26" idx="1"/>
            <a:endCxn id="37" idx="2"/>
          </p:cNvCxnSpPr>
          <p:nvPr/>
        </p:nvCxnSpPr>
        <p:spPr>
          <a:xfrm rot="10800000">
            <a:off x="3263346" y="3462865"/>
            <a:ext cx="764387" cy="2059146"/>
          </a:xfrm>
          <a:prstGeom prst="bentConnector2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TextBox 44">
            <a:extLst>
              <a:ext uri="{FF2B5EF4-FFF2-40B4-BE49-F238E27FC236}">
                <a16:creationId xmlns:a16="http://schemas.microsoft.com/office/drawing/2014/main" xmlns="" id="{310A9D8B-5BD7-4C3D-856A-44362383A736}"/>
              </a:ext>
            </a:extLst>
          </p:cNvPr>
          <p:cNvSpPr txBox="1"/>
          <p:nvPr/>
        </p:nvSpPr>
        <p:spPr>
          <a:xfrm>
            <a:off x="7250283" y="5317966"/>
            <a:ext cx="112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Gill Sans MT" panose="020B0502020104020203" pitchFamily="34" charset="0"/>
              </a:rPr>
              <a:t>Database for </a:t>
            </a:r>
          </a:p>
          <a:p>
            <a:r>
              <a:rPr lang="en-SG" sz="1400" dirty="0">
                <a:solidFill>
                  <a:schemeClr val="bg1"/>
                </a:solidFill>
                <a:latin typeface="Gill Sans MT" panose="020B0502020104020203" pitchFamily="34" charset="0"/>
              </a:rPr>
              <a:t>Analysis</a:t>
            </a:r>
          </a:p>
        </p:txBody>
      </p:sp>
      <p:cxnSp>
        <p:nvCxnSpPr>
          <p:cNvPr id="33" name="Straight Arrow Connector 12">
            <a:extLst>
              <a:ext uri="{FF2B5EF4-FFF2-40B4-BE49-F238E27FC236}">
                <a16:creationId xmlns:a16="http://schemas.microsoft.com/office/drawing/2014/main" xmlns="" id="{8F822A2F-8644-498C-8D6B-E50542DB3AC2}"/>
              </a:ext>
            </a:extLst>
          </p:cNvPr>
          <p:cNvCxnSpPr>
            <a:cxnSpLocks/>
          </p:cNvCxnSpPr>
          <p:nvPr/>
        </p:nvCxnSpPr>
        <p:spPr>
          <a:xfrm flipV="1">
            <a:off x="3263345" y="2338165"/>
            <a:ext cx="0" cy="444313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61FD072D-0F5D-424D-904C-1AE128E71E7E}"/>
              </a:ext>
            </a:extLst>
          </p:cNvPr>
          <p:cNvCxnSpPr/>
          <p:nvPr/>
        </p:nvCxnSpPr>
        <p:spPr>
          <a:xfrm flipV="1">
            <a:off x="6627491" y="3509093"/>
            <a:ext cx="0" cy="475858"/>
          </a:xfrm>
          <a:prstGeom prst="straightConnector1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76A56320-DE47-4B60-BCAC-AB9C0F57B3CA}"/>
              </a:ext>
            </a:extLst>
          </p:cNvPr>
          <p:cNvCxnSpPr/>
          <p:nvPr/>
        </p:nvCxnSpPr>
        <p:spPr>
          <a:xfrm>
            <a:off x="6766521" y="3531922"/>
            <a:ext cx="0" cy="420933"/>
          </a:xfrm>
          <a:prstGeom prst="straightConnector1">
            <a:avLst/>
          </a:prstGeom>
          <a:ln w="28575">
            <a:solidFill>
              <a:srgbClr val="D635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0377E79-04BC-4451-BF30-F1A453FA3155}"/>
              </a:ext>
            </a:extLst>
          </p:cNvPr>
          <p:cNvSpPr txBox="1"/>
          <p:nvPr/>
        </p:nvSpPr>
        <p:spPr>
          <a:xfrm>
            <a:off x="6874342" y="3620992"/>
            <a:ext cx="937693" cy="276999"/>
          </a:xfrm>
          <a:prstGeom prst="rect">
            <a:avLst/>
          </a:prstGeom>
          <a:solidFill>
            <a:srgbClr val="D6354E"/>
          </a:solidFill>
          <a:ln w="28575">
            <a:solidFill>
              <a:srgbClr val="D6354E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Discrepancy</a:t>
            </a:r>
          </a:p>
        </p:txBody>
      </p:sp>
      <p:sp>
        <p:nvSpPr>
          <p:cNvPr id="38" name="Shape 108">
            <a:extLst>
              <a:ext uri="{FF2B5EF4-FFF2-40B4-BE49-F238E27FC236}">
                <a16:creationId xmlns:a16="http://schemas.microsoft.com/office/drawing/2014/main" xmlns="" id="{3882C24D-79D1-480E-8EAC-A1DC3425803B}"/>
              </a:ext>
            </a:extLst>
          </p:cNvPr>
          <p:cNvSpPr/>
          <p:nvPr/>
        </p:nvSpPr>
        <p:spPr>
          <a:xfrm>
            <a:off x="6209967" y="2797605"/>
            <a:ext cx="1048563" cy="665260"/>
          </a:xfrm>
          <a:prstGeom prst="rect">
            <a:avLst/>
          </a:prstGeom>
          <a:noFill/>
          <a:ln w="5715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1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Intermediate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1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P&amp;L verifier</a:t>
            </a:r>
          </a:p>
        </p:txBody>
      </p:sp>
      <p:sp>
        <p:nvSpPr>
          <p:cNvPr id="39" name="Shape 109">
            <a:extLst>
              <a:ext uri="{FF2B5EF4-FFF2-40B4-BE49-F238E27FC236}">
                <a16:creationId xmlns:a16="http://schemas.microsoft.com/office/drawing/2014/main" xmlns="" id="{FBAC9D72-FA3B-4C14-9ECA-D46D55B6C40F}"/>
              </a:ext>
            </a:extLst>
          </p:cNvPr>
          <p:cNvSpPr/>
          <p:nvPr/>
        </p:nvSpPr>
        <p:spPr>
          <a:xfrm>
            <a:off x="4656827" y="1761618"/>
            <a:ext cx="1274398" cy="310085"/>
          </a:xfrm>
          <a:prstGeom prst="ellipse">
            <a:avLst/>
          </a:prstGeom>
          <a:solidFill>
            <a:schemeClr val="bg2"/>
          </a:solidFill>
          <a:ln w="34925" cap="flat" cmpd="sng">
            <a:solidFill>
              <a:srgbClr val="5D8F3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900" b="1" i="0" u="none" strike="noStrike" cap="none" dirty="0">
                <a:solidFill>
                  <a:srgbClr val="000000"/>
                </a:solidFill>
                <a:latin typeface="Gill Sans MT" panose="020B0502020104020203" pitchFamily="34" charset="0"/>
                <a:ea typeface="Calibri"/>
                <a:cs typeface="Calibri"/>
                <a:sym typeface="Calibri"/>
              </a:rPr>
              <a:t>Intermediate P&amp;L report 1</a:t>
            </a:r>
          </a:p>
        </p:txBody>
      </p:sp>
      <p:sp>
        <p:nvSpPr>
          <p:cNvPr id="45" name="Shape 110">
            <a:extLst>
              <a:ext uri="{FF2B5EF4-FFF2-40B4-BE49-F238E27FC236}">
                <a16:creationId xmlns:a16="http://schemas.microsoft.com/office/drawing/2014/main" xmlns="" id="{8E5EAD0F-C9E1-443C-BCDB-1C51D4607A52}"/>
              </a:ext>
            </a:extLst>
          </p:cNvPr>
          <p:cNvSpPr/>
          <p:nvPr/>
        </p:nvSpPr>
        <p:spPr>
          <a:xfrm>
            <a:off x="6230923" y="1455199"/>
            <a:ext cx="1394000" cy="470890"/>
          </a:xfrm>
          <a:prstGeom prst="ellipse">
            <a:avLst/>
          </a:prstGeom>
          <a:solidFill>
            <a:schemeClr val="bg2"/>
          </a:solidFill>
          <a:ln w="34925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000" b="1" i="0" u="none" strike="noStrike" cap="none" dirty="0">
                <a:solidFill>
                  <a:srgbClr val="000000"/>
                </a:solidFill>
                <a:latin typeface="Gill Sans MT" panose="020B0502020104020203" pitchFamily="34" charset="0"/>
                <a:ea typeface="Calibri"/>
                <a:cs typeface="Calibri"/>
                <a:sym typeface="Calibri"/>
              </a:rPr>
              <a:t>Intermediate P&amp;L report 1</a:t>
            </a:r>
          </a:p>
        </p:txBody>
      </p:sp>
      <p:sp>
        <p:nvSpPr>
          <p:cNvPr id="54" name="Shape 112">
            <a:extLst>
              <a:ext uri="{FF2B5EF4-FFF2-40B4-BE49-F238E27FC236}">
                <a16:creationId xmlns:a16="http://schemas.microsoft.com/office/drawing/2014/main" xmlns="" id="{01246195-B16F-4940-BF5F-9B2EA6AEB135}"/>
              </a:ext>
            </a:extLst>
          </p:cNvPr>
          <p:cNvSpPr/>
          <p:nvPr/>
        </p:nvSpPr>
        <p:spPr>
          <a:xfrm>
            <a:off x="4635874" y="2299500"/>
            <a:ext cx="1266289" cy="346373"/>
          </a:xfrm>
          <a:prstGeom prst="ellipse">
            <a:avLst/>
          </a:prstGeom>
          <a:solidFill>
            <a:schemeClr val="bg2"/>
          </a:solidFill>
          <a:ln w="34925" cap="flat" cmpd="sng">
            <a:solidFill>
              <a:srgbClr val="5D8F3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900" b="1" i="0" u="none" strike="noStrike" cap="none" dirty="0">
                <a:solidFill>
                  <a:srgbClr val="000000"/>
                </a:solidFill>
                <a:latin typeface="Gill Sans MT" panose="020B0502020104020203" pitchFamily="34" charset="0"/>
                <a:ea typeface="Calibri"/>
                <a:cs typeface="Calibri"/>
                <a:sym typeface="Calibri"/>
              </a:rPr>
              <a:t>Intermediate P&amp;L report n</a:t>
            </a:r>
          </a:p>
        </p:txBody>
      </p:sp>
      <p:sp>
        <p:nvSpPr>
          <p:cNvPr id="55" name="Shape 147">
            <a:extLst>
              <a:ext uri="{FF2B5EF4-FFF2-40B4-BE49-F238E27FC236}">
                <a16:creationId xmlns:a16="http://schemas.microsoft.com/office/drawing/2014/main" xmlns="" id="{84B9A4F7-F36A-4452-A93E-8614D361A16E}"/>
              </a:ext>
            </a:extLst>
          </p:cNvPr>
          <p:cNvSpPr txBox="1"/>
          <p:nvPr/>
        </p:nvSpPr>
        <p:spPr>
          <a:xfrm>
            <a:off x="3214531" y="1382922"/>
            <a:ext cx="2658276" cy="257091"/>
          </a:xfrm>
          <a:prstGeom prst="rect">
            <a:avLst/>
          </a:prstGeom>
          <a:solidFill>
            <a:schemeClr val="bg2"/>
          </a:solidFill>
          <a:ln w="34925"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SG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Generation P&amp;L for traders</a:t>
            </a:r>
          </a:p>
        </p:txBody>
      </p:sp>
      <p:cxnSp>
        <p:nvCxnSpPr>
          <p:cNvPr id="56" name="Elbow Connector 47">
            <a:extLst>
              <a:ext uri="{FF2B5EF4-FFF2-40B4-BE49-F238E27FC236}">
                <a16:creationId xmlns:a16="http://schemas.microsoft.com/office/drawing/2014/main" xmlns="" id="{499CE21C-CBC9-4D41-A954-A784D0BE222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2175454" y="1690644"/>
            <a:ext cx="4055469" cy="856613"/>
          </a:xfrm>
          <a:prstGeom prst="bentConnector3">
            <a:avLst>
              <a:gd name="adj1" fmla="val 5762"/>
            </a:avLst>
          </a:prstGeom>
          <a:ln w="3492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48">
            <a:extLst>
              <a:ext uri="{FF2B5EF4-FFF2-40B4-BE49-F238E27FC236}">
                <a16:creationId xmlns:a16="http://schemas.microsoft.com/office/drawing/2014/main" xmlns="" id="{0D7D0810-94F1-4DB8-AADF-79E34BDE08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0202" y="1854218"/>
            <a:ext cx="553341" cy="226195"/>
          </a:xfrm>
          <a:prstGeom prst="bentConnector3">
            <a:avLst>
              <a:gd name="adj1" fmla="val 99346"/>
            </a:avLst>
          </a:prstGeom>
          <a:ln w="3492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9">
            <a:extLst>
              <a:ext uri="{FF2B5EF4-FFF2-40B4-BE49-F238E27FC236}">
                <a16:creationId xmlns:a16="http://schemas.microsoft.com/office/drawing/2014/main" xmlns="" id="{F864ED62-8BE5-46B3-8431-E4138B06900C}"/>
              </a:ext>
            </a:extLst>
          </p:cNvPr>
          <p:cNvCxnSpPr>
            <a:cxnSpLocks/>
            <a:stCxn id="67" idx="4"/>
            <a:endCxn id="39" idx="2"/>
          </p:cNvCxnSpPr>
          <p:nvPr/>
        </p:nvCxnSpPr>
        <p:spPr>
          <a:xfrm flipV="1">
            <a:off x="3711197" y="1916661"/>
            <a:ext cx="945630" cy="140078"/>
          </a:xfrm>
          <a:prstGeom prst="bentConnector3">
            <a:avLst>
              <a:gd name="adj1" fmla="val 50000"/>
            </a:avLst>
          </a:prstGeom>
          <a:ln w="34925">
            <a:solidFill>
              <a:srgbClr val="5D8F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0">
            <a:extLst>
              <a:ext uri="{FF2B5EF4-FFF2-40B4-BE49-F238E27FC236}">
                <a16:creationId xmlns:a16="http://schemas.microsoft.com/office/drawing/2014/main" xmlns="" id="{48612CD5-1864-46C8-BF5B-49523C704C58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3582193" y="2056739"/>
            <a:ext cx="1053681" cy="415948"/>
          </a:xfrm>
          <a:prstGeom prst="bentConnector3">
            <a:avLst>
              <a:gd name="adj1" fmla="val 58073"/>
            </a:avLst>
          </a:prstGeom>
          <a:ln w="34925">
            <a:solidFill>
              <a:srgbClr val="5D8F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51">
            <a:extLst>
              <a:ext uri="{FF2B5EF4-FFF2-40B4-BE49-F238E27FC236}">
                <a16:creationId xmlns:a16="http://schemas.microsoft.com/office/drawing/2014/main" xmlns="" id="{099F3472-DE0E-416C-BCA5-46D8DEE7705E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5304462" y="2692767"/>
            <a:ext cx="905505" cy="437468"/>
          </a:xfrm>
          <a:prstGeom prst="bentConnector3">
            <a:avLst>
              <a:gd name="adj1" fmla="val -1769"/>
            </a:avLst>
          </a:prstGeom>
          <a:ln w="34925">
            <a:solidFill>
              <a:srgbClr val="5D8F3A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0D6CDA96-B818-44FF-8154-47A90D2BA8BF}"/>
              </a:ext>
            </a:extLst>
          </p:cNvPr>
          <p:cNvCxnSpPr>
            <a:cxnSpLocks/>
          </p:cNvCxnSpPr>
          <p:nvPr/>
        </p:nvCxnSpPr>
        <p:spPr>
          <a:xfrm>
            <a:off x="6913157" y="2490490"/>
            <a:ext cx="0" cy="265633"/>
          </a:xfrm>
          <a:prstGeom prst="straightConnector1">
            <a:avLst/>
          </a:prstGeom>
          <a:ln w="34925">
            <a:solidFill>
              <a:schemeClr val="accent6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hape 115">
            <a:extLst>
              <a:ext uri="{FF2B5EF4-FFF2-40B4-BE49-F238E27FC236}">
                <a16:creationId xmlns:a16="http://schemas.microsoft.com/office/drawing/2014/main" xmlns="" id="{C5EBC70F-789B-4519-8ACB-C19008F54800}"/>
              </a:ext>
            </a:extLst>
          </p:cNvPr>
          <p:cNvSpPr/>
          <p:nvPr/>
        </p:nvSpPr>
        <p:spPr>
          <a:xfrm>
            <a:off x="6224525" y="2116230"/>
            <a:ext cx="1468361" cy="400336"/>
          </a:xfrm>
          <a:prstGeom prst="ellipse">
            <a:avLst/>
          </a:prstGeom>
          <a:solidFill>
            <a:schemeClr val="bg2"/>
          </a:solidFill>
          <a:ln w="34925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000" b="1" i="0" u="none" strike="noStrike" cap="none" dirty="0">
                <a:solidFill>
                  <a:srgbClr val="000000"/>
                </a:solidFill>
                <a:latin typeface="Gill Sans MT" panose="020B0502020104020203" pitchFamily="34" charset="0"/>
                <a:ea typeface="Calibri"/>
                <a:cs typeface="Calibri"/>
                <a:sym typeface="Calibri"/>
              </a:rPr>
              <a:t>Intermediate P&amp;L report n</a:t>
            </a:r>
          </a:p>
        </p:txBody>
      </p:sp>
      <p:cxnSp>
        <p:nvCxnSpPr>
          <p:cNvPr id="64" name="Shape 113">
            <a:extLst>
              <a:ext uri="{FF2B5EF4-FFF2-40B4-BE49-F238E27FC236}">
                <a16:creationId xmlns:a16="http://schemas.microsoft.com/office/drawing/2014/main" xmlns="" id="{6731DE1F-6F05-4408-A785-D3BA164F3856}"/>
              </a:ext>
            </a:extLst>
          </p:cNvPr>
          <p:cNvCxnSpPr>
            <a:cxnSpLocks/>
          </p:cNvCxnSpPr>
          <p:nvPr/>
        </p:nvCxnSpPr>
        <p:spPr>
          <a:xfrm>
            <a:off x="5280713" y="2081231"/>
            <a:ext cx="0" cy="256229"/>
          </a:xfrm>
          <a:prstGeom prst="straightConnector1">
            <a:avLst/>
          </a:prstGeom>
          <a:noFill/>
          <a:ln w="34925" cap="flat" cmpd="sng">
            <a:solidFill>
              <a:srgbClr val="5D8F3A"/>
            </a:solidFill>
            <a:prstDash val="dash"/>
            <a:miter/>
            <a:headEnd type="none" w="med" len="med"/>
            <a:tailEnd type="none" w="med" len="med"/>
          </a:ln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005DC804-6A5B-429B-88D1-550A5E03DBC2}"/>
              </a:ext>
            </a:extLst>
          </p:cNvPr>
          <p:cNvSpPr/>
          <p:nvPr/>
        </p:nvSpPr>
        <p:spPr>
          <a:xfrm>
            <a:off x="7349024" y="3174719"/>
            <a:ext cx="976465" cy="270236"/>
          </a:xfrm>
          <a:prstGeom prst="rect">
            <a:avLst/>
          </a:prstGeom>
          <a:solidFill>
            <a:schemeClr val="bg2"/>
          </a:solidFill>
          <a:ln w="34925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7030A0"/>
                </a:solidFill>
                <a:latin typeface="Courier New" charset="0"/>
              </a:rPr>
              <a:t>2</a:t>
            </a:r>
            <a:r>
              <a:rPr lang="en-US" sz="1100" b="1" baseline="30000" dirty="0">
                <a:solidFill>
                  <a:srgbClr val="7030A0"/>
                </a:solidFill>
                <a:latin typeface="Courier New" charset="0"/>
              </a:rPr>
              <a:t>nd</a:t>
            </a:r>
            <a:r>
              <a:rPr lang="en-US" sz="1100" b="1" dirty="0">
                <a:solidFill>
                  <a:srgbClr val="7030A0"/>
                </a:solidFill>
                <a:latin typeface="Courier New" charset="0"/>
              </a:rPr>
              <a:t> Clear</a:t>
            </a:r>
            <a:endParaRPr lang="en-US" sz="1100" b="1" dirty="0">
              <a:solidFill>
                <a:srgbClr val="7030A0"/>
              </a:solidFill>
            </a:endParaRPr>
          </a:p>
        </p:txBody>
      </p:sp>
      <p:cxnSp>
        <p:nvCxnSpPr>
          <p:cNvPr id="66" name="Shape 113">
            <a:extLst>
              <a:ext uri="{FF2B5EF4-FFF2-40B4-BE49-F238E27FC236}">
                <a16:creationId xmlns:a16="http://schemas.microsoft.com/office/drawing/2014/main" xmlns="" id="{CB70DFE8-E377-4703-A004-BCC6D75C8B42}"/>
              </a:ext>
            </a:extLst>
          </p:cNvPr>
          <p:cNvCxnSpPr>
            <a:cxnSpLocks/>
          </p:cNvCxnSpPr>
          <p:nvPr/>
        </p:nvCxnSpPr>
        <p:spPr>
          <a:xfrm>
            <a:off x="6910684" y="1933783"/>
            <a:ext cx="0" cy="256229"/>
          </a:xfrm>
          <a:prstGeom prst="straightConnector1">
            <a:avLst/>
          </a:prstGeom>
          <a:noFill/>
          <a:ln w="34925" cap="flat" cmpd="sng">
            <a:solidFill>
              <a:schemeClr val="accent6">
                <a:lumMod val="20000"/>
                <a:lumOff val="80000"/>
              </a:schemeClr>
            </a:solidFill>
            <a:prstDash val="dash"/>
            <a:miter/>
            <a:headEnd type="none" w="med" len="med"/>
            <a:tailEnd type="none" w="med" len="med"/>
          </a:ln>
        </p:spPr>
      </p:cxnSp>
      <p:sp>
        <p:nvSpPr>
          <p:cNvPr id="67" name="Flowchart: Direct Access Storage 11">
            <a:extLst>
              <a:ext uri="{FF2B5EF4-FFF2-40B4-BE49-F238E27FC236}">
                <a16:creationId xmlns:a16="http://schemas.microsoft.com/office/drawing/2014/main" xmlns="" id="{997DBFF7-E1CA-4A1F-83E5-26291DEF2438}"/>
              </a:ext>
            </a:extLst>
          </p:cNvPr>
          <p:cNvSpPr/>
          <p:nvPr/>
        </p:nvSpPr>
        <p:spPr>
          <a:xfrm>
            <a:off x="2645667" y="1773348"/>
            <a:ext cx="1065530" cy="566782"/>
          </a:xfrm>
          <a:prstGeom prst="flowChartMagneticDrum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latin typeface="Gill Sans MT" panose="020B0502020104020203" pitchFamily="34" charset="0"/>
              </a:rPr>
              <a:t>RMS</a:t>
            </a:r>
          </a:p>
        </p:txBody>
      </p:sp>
      <p:sp>
        <p:nvSpPr>
          <p:cNvPr id="69" name="Shape 1630">
            <a:extLst>
              <a:ext uri="{FF2B5EF4-FFF2-40B4-BE49-F238E27FC236}">
                <a16:creationId xmlns:a16="http://schemas.microsoft.com/office/drawing/2014/main" xmlns="" id="{E24AFC6B-CE7E-4EDB-91EE-4B1746F5B71C}"/>
              </a:ext>
            </a:extLst>
          </p:cNvPr>
          <p:cNvSpPr/>
          <p:nvPr/>
        </p:nvSpPr>
        <p:spPr>
          <a:xfrm>
            <a:off x="595423" y="171043"/>
            <a:ext cx="433759" cy="663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11808"/>
                </a:moveTo>
                <a:cubicBezTo>
                  <a:pt x="1574" y="10274"/>
                  <a:pt x="0" y="8529"/>
                  <a:pt x="0" y="6453"/>
                </a:cubicBezTo>
                <a:cubicBezTo>
                  <a:pt x="0" y="4452"/>
                  <a:pt x="1162" y="2798"/>
                  <a:pt x="3439" y="1609"/>
                </a:cubicBezTo>
                <a:cubicBezTo>
                  <a:pt x="5400" y="602"/>
                  <a:pt x="8015" y="0"/>
                  <a:pt x="10800" y="0"/>
                </a:cubicBezTo>
                <a:cubicBezTo>
                  <a:pt x="13609" y="0"/>
                  <a:pt x="16200" y="557"/>
                  <a:pt x="18186" y="1609"/>
                </a:cubicBezTo>
                <a:cubicBezTo>
                  <a:pt x="20438" y="2753"/>
                  <a:pt x="21600" y="4452"/>
                  <a:pt x="21600" y="6453"/>
                </a:cubicBezTo>
                <a:cubicBezTo>
                  <a:pt x="21600" y="8529"/>
                  <a:pt x="20026" y="10274"/>
                  <a:pt x="18670" y="11808"/>
                </a:cubicBezTo>
                <a:cubicBezTo>
                  <a:pt x="17508" y="13116"/>
                  <a:pt x="16345" y="14395"/>
                  <a:pt x="16345" y="15658"/>
                </a:cubicBezTo>
                <a:lnTo>
                  <a:pt x="16345" y="19359"/>
                </a:lnTo>
                <a:lnTo>
                  <a:pt x="14505" y="19359"/>
                </a:lnTo>
                <a:cubicBezTo>
                  <a:pt x="14505" y="20592"/>
                  <a:pt x="12858" y="21600"/>
                  <a:pt x="10873" y="21600"/>
                </a:cubicBezTo>
                <a:cubicBezTo>
                  <a:pt x="8887" y="21600"/>
                  <a:pt x="7265" y="20592"/>
                  <a:pt x="7313" y="19359"/>
                </a:cubicBezTo>
                <a:lnTo>
                  <a:pt x="5206" y="19359"/>
                </a:lnTo>
                <a:lnTo>
                  <a:pt x="5206" y="16050"/>
                </a:lnTo>
                <a:lnTo>
                  <a:pt x="5279" y="15658"/>
                </a:lnTo>
                <a:cubicBezTo>
                  <a:pt x="5206" y="14395"/>
                  <a:pt x="4117" y="13162"/>
                  <a:pt x="2954" y="11808"/>
                </a:cubicBezTo>
                <a:close/>
                <a:moveTo>
                  <a:pt x="6514" y="15237"/>
                </a:moveTo>
                <a:lnTo>
                  <a:pt x="15038" y="15237"/>
                </a:lnTo>
                <a:cubicBezTo>
                  <a:pt x="15256" y="13884"/>
                  <a:pt x="16418" y="12650"/>
                  <a:pt x="17508" y="11417"/>
                </a:cubicBezTo>
                <a:cubicBezTo>
                  <a:pt x="18791" y="9973"/>
                  <a:pt x="20244" y="8408"/>
                  <a:pt x="20244" y="6498"/>
                </a:cubicBezTo>
                <a:cubicBezTo>
                  <a:pt x="20244" y="4753"/>
                  <a:pt x="19203" y="3309"/>
                  <a:pt x="17290" y="2286"/>
                </a:cubicBezTo>
                <a:cubicBezTo>
                  <a:pt x="15595" y="1399"/>
                  <a:pt x="13270" y="887"/>
                  <a:pt x="10800" y="887"/>
                </a:cubicBezTo>
                <a:cubicBezTo>
                  <a:pt x="8354" y="887"/>
                  <a:pt x="6030" y="1399"/>
                  <a:pt x="4310" y="2286"/>
                </a:cubicBezTo>
                <a:cubicBezTo>
                  <a:pt x="2397" y="3309"/>
                  <a:pt x="1380" y="4753"/>
                  <a:pt x="1380" y="6498"/>
                </a:cubicBezTo>
                <a:cubicBezTo>
                  <a:pt x="1380" y="8363"/>
                  <a:pt x="2809" y="9973"/>
                  <a:pt x="4117" y="11417"/>
                </a:cubicBezTo>
                <a:cubicBezTo>
                  <a:pt x="5134" y="12650"/>
                  <a:pt x="6296" y="13884"/>
                  <a:pt x="6514" y="1523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59" name="Rectangle 54">
            <a:extLst>
              <a:ext uri="{FF2B5EF4-FFF2-40B4-BE49-F238E27FC236}">
                <a16:creationId xmlns:a16="http://schemas.microsoft.com/office/drawing/2014/main" xmlns="" id="{8F3CFDF1-78A4-4891-BE67-A804DD18BB58}"/>
              </a:ext>
            </a:extLst>
          </p:cNvPr>
          <p:cNvSpPr/>
          <p:nvPr/>
        </p:nvSpPr>
        <p:spPr>
          <a:xfrm>
            <a:off x="3398530" y="2380695"/>
            <a:ext cx="907961" cy="261610"/>
          </a:xfrm>
          <a:prstGeom prst="rect">
            <a:avLst/>
          </a:prstGeom>
          <a:solidFill>
            <a:schemeClr val="bg2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7030A0"/>
                </a:solidFill>
                <a:latin typeface="Courier New" charset="0"/>
              </a:rPr>
              <a:t>1</a:t>
            </a:r>
            <a:r>
              <a:rPr lang="en-US" sz="1100" b="1" baseline="30000" dirty="0">
                <a:solidFill>
                  <a:srgbClr val="7030A0"/>
                </a:solidFill>
                <a:latin typeface="Courier New" charset="0"/>
              </a:rPr>
              <a:t>st</a:t>
            </a:r>
            <a:r>
              <a:rPr lang="en-US" sz="1100" b="1" dirty="0">
                <a:solidFill>
                  <a:srgbClr val="7030A0"/>
                </a:solidFill>
                <a:latin typeface="Courier New" charset="0"/>
              </a:rPr>
              <a:t> Clear</a:t>
            </a:r>
            <a:endParaRPr lang="en-US" sz="11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26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0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3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 animBg="1"/>
      <p:bldP spid="31" grpId="1" animBg="1"/>
      <p:bldP spid="26" grpId="0" animBg="1"/>
      <p:bldP spid="37" grpId="1" animBg="1"/>
      <p:bldP spid="49" grpId="1" animBg="1"/>
      <p:bldP spid="36" grpId="0" animBg="1"/>
      <p:bldP spid="38" grpId="0" animBg="1"/>
      <p:bldP spid="39" grpId="0" animBg="1"/>
      <p:bldP spid="45" grpId="0" animBg="1"/>
      <p:bldP spid="54" grpId="0" animBg="1"/>
      <p:bldP spid="55" grpId="0" animBg="1"/>
      <p:bldP spid="63" grpId="0" animBg="1"/>
      <p:bldP spid="65" grpId="0" animBg="1"/>
      <p:bldP spid="5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84">
            <a:extLst>
              <a:ext uri="{FF2B5EF4-FFF2-40B4-BE49-F238E27FC236}">
                <a16:creationId xmlns:a16="http://schemas.microsoft.com/office/drawing/2014/main" xmlns="" id="{D2BCDFB6-2BFD-47AB-BDE6-4910A90B716A}"/>
              </a:ext>
            </a:extLst>
          </p:cNvPr>
          <p:cNvSpPr/>
          <p:nvPr/>
        </p:nvSpPr>
        <p:spPr>
          <a:xfrm>
            <a:off x="2386740" y="2721211"/>
            <a:ext cx="7705779" cy="3217752"/>
          </a:xfrm>
          <a:prstGeom prst="rect">
            <a:avLst/>
          </a:prstGeom>
          <a:solidFill>
            <a:schemeClr val="accent1">
              <a:lumMod val="60000"/>
              <a:lumOff val="40000"/>
              <a:alpha val="4274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Solution: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96" y="856202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3077438" y="518613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3</a:t>
            </a:r>
            <a:r>
              <a:rPr lang="en-SG" sz="2800" baseline="30000" dirty="0" smtClean="0">
                <a:solidFill>
                  <a:schemeClr val="bg2">
                    <a:lumMod val="90000"/>
                  </a:schemeClr>
                </a:solidFill>
              </a:rPr>
              <a:t>rd</a:t>
            </a:r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 Line </a:t>
            </a:r>
            <a:r>
              <a:rPr lang="en-SG" sz="2800" dirty="0">
                <a:solidFill>
                  <a:schemeClr val="bg2">
                    <a:lumMod val="90000"/>
                  </a:schemeClr>
                </a:solidFill>
              </a:rPr>
              <a:t>of Defence</a:t>
            </a:r>
          </a:p>
        </p:txBody>
      </p:sp>
      <p:sp>
        <p:nvSpPr>
          <p:cNvPr id="27" name="Flowchart: Alternate Process 1">
            <a:extLst>
              <a:ext uri="{FF2B5EF4-FFF2-40B4-BE49-F238E27FC236}">
                <a16:creationId xmlns:a16="http://schemas.microsoft.com/office/drawing/2014/main" xmlns="" id="{270E9E26-7977-4D6E-8330-501DDEA6A7A5}"/>
              </a:ext>
            </a:extLst>
          </p:cNvPr>
          <p:cNvSpPr/>
          <p:nvPr/>
        </p:nvSpPr>
        <p:spPr>
          <a:xfrm>
            <a:off x="887674" y="1474874"/>
            <a:ext cx="1409700" cy="571500"/>
          </a:xfrm>
          <a:prstGeom prst="flowChartAlternateProcess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latin typeface="Gill Sans MT" panose="020B0502020104020203" pitchFamily="34" charset="0"/>
              </a:rPr>
              <a:t>Trades booked by traders</a:t>
            </a:r>
          </a:p>
        </p:txBody>
      </p:sp>
      <p:cxnSp>
        <p:nvCxnSpPr>
          <p:cNvPr id="28" name="Straight Arrow Connector 5">
            <a:extLst>
              <a:ext uri="{FF2B5EF4-FFF2-40B4-BE49-F238E27FC236}">
                <a16:creationId xmlns:a16="http://schemas.microsoft.com/office/drawing/2014/main" xmlns="" id="{E9087858-4435-496B-9421-67353ED5EA8D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 flipH="1">
            <a:off x="1586174" y="2046374"/>
            <a:ext cx="6350" cy="250534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6">
            <a:extLst>
              <a:ext uri="{FF2B5EF4-FFF2-40B4-BE49-F238E27FC236}">
                <a16:creationId xmlns:a16="http://schemas.microsoft.com/office/drawing/2014/main" xmlns="" id="{E6A06192-27D3-4E93-AEB0-1E90DD3907D5}"/>
              </a:ext>
            </a:extLst>
          </p:cNvPr>
          <p:cNvSpPr/>
          <p:nvPr/>
        </p:nvSpPr>
        <p:spPr>
          <a:xfrm>
            <a:off x="996894" y="2296908"/>
            <a:ext cx="1178560" cy="500697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>
                <a:latin typeface="Gill Sans MT" panose="020B0502020104020203" pitchFamily="34" charset="0"/>
              </a:rPr>
              <a:t>TradeCatcher</a:t>
            </a:r>
            <a:endParaRPr lang="en-SG" sz="1400" dirty="0">
              <a:latin typeface="Gill Sans MT" panose="020B0502020104020203" pitchFamily="34" charset="0"/>
            </a:endParaRPr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xmlns="" id="{D7530683-C794-4BB8-AD0C-7255243F3F67}"/>
              </a:ext>
            </a:extLst>
          </p:cNvPr>
          <p:cNvSpPr/>
          <p:nvPr/>
        </p:nvSpPr>
        <p:spPr>
          <a:xfrm>
            <a:off x="1047059" y="3118219"/>
            <a:ext cx="1078230" cy="430617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>
                <a:latin typeface="Gill Sans MT" panose="020B0502020104020203" pitchFamily="34" charset="0"/>
              </a:rPr>
              <a:t>TradeLife</a:t>
            </a:r>
            <a:endParaRPr lang="en-SG" sz="1400" dirty="0">
              <a:latin typeface="Gill Sans MT" panose="020B0502020104020203" pitchFamily="34" charset="0"/>
            </a:endParaRPr>
          </a:p>
        </p:txBody>
      </p:sp>
      <p:cxnSp>
        <p:nvCxnSpPr>
          <p:cNvPr id="32" name="Straight Arrow Connector 9">
            <a:extLst>
              <a:ext uri="{FF2B5EF4-FFF2-40B4-BE49-F238E27FC236}">
                <a16:creationId xmlns:a16="http://schemas.microsoft.com/office/drawing/2014/main" xmlns="" id="{9C6E9E07-4903-4880-97EC-EB8D83D1565C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586174" y="2797605"/>
            <a:ext cx="0" cy="320614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12">
            <a:extLst>
              <a:ext uri="{FF2B5EF4-FFF2-40B4-BE49-F238E27FC236}">
                <a16:creationId xmlns:a16="http://schemas.microsoft.com/office/drawing/2014/main" xmlns="" id="{A6009F92-2674-4FA8-BBE6-C3405DCC7EAD}"/>
              </a:ext>
            </a:extLst>
          </p:cNvPr>
          <p:cNvCxnSpPr>
            <a:cxnSpLocks/>
          </p:cNvCxnSpPr>
          <p:nvPr/>
        </p:nvCxnSpPr>
        <p:spPr>
          <a:xfrm>
            <a:off x="2168661" y="3330993"/>
            <a:ext cx="541901" cy="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12">
            <a:extLst>
              <a:ext uri="{FF2B5EF4-FFF2-40B4-BE49-F238E27FC236}">
                <a16:creationId xmlns:a16="http://schemas.microsoft.com/office/drawing/2014/main" xmlns="" id="{15B21D7D-9361-4A78-AC02-AC1EB2E7DE00}"/>
              </a:ext>
            </a:extLst>
          </p:cNvPr>
          <p:cNvCxnSpPr>
            <a:cxnSpLocks/>
          </p:cNvCxnSpPr>
          <p:nvPr/>
        </p:nvCxnSpPr>
        <p:spPr>
          <a:xfrm>
            <a:off x="9779038" y="2957912"/>
            <a:ext cx="541901" cy="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Flowchart: Alternate Process 18">
            <a:extLst>
              <a:ext uri="{FF2B5EF4-FFF2-40B4-BE49-F238E27FC236}">
                <a16:creationId xmlns:a16="http://schemas.microsoft.com/office/drawing/2014/main" xmlns="" id="{414696C9-B37D-488F-8E98-AD4D6F746849}"/>
              </a:ext>
            </a:extLst>
          </p:cNvPr>
          <p:cNvSpPr/>
          <p:nvPr/>
        </p:nvSpPr>
        <p:spPr>
          <a:xfrm>
            <a:off x="10359088" y="2672162"/>
            <a:ext cx="1069975" cy="571500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latin typeface="Gill Sans MT" panose="020B0502020104020203" pitchFamily="34" charset="0"/>
              </a:rPr>
              <a:t>P&amp;L report Production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005F3C11-E653-41E8-A616-F3D949D9FE65}"/>
              </a:ext>
            </a:extLst>
          </p:cNvPr>
          <p:cNvSpPr/>
          <p:nvPr/>
        </p:nvSpPr>
        <p:spPr>
          <a:xfrm>
            <a:off x="4027732" y="5281058"/>
            <a:ext cx="1031874" cy="48190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bg2">
                <a:lumMod val="9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>
                <a:latin typeface="Gill Sans MT" panose="020B0502020104020203" pitchFamily="34" charset="0"/>
              </a:rPr>
              <a:t>TradeClip</a:t>
            </a:r>
            <a:endParaRPr lang="en-SG" sz="1400" dirty="0">
              <a:latin typeface="Gill Sans MT" panose="020B0502020104020203" pitchFamily="34" charset="0"/>
            </a:endParaRPr>
          </a:p>
        </p:txBody>
      </p:sp>
      <p:sp>
        <p:nvSpPr>
          <p:cNvPr id="42" name="Shape 138">
            <a:extLst>
              <a:ext uri="{FF2B5EF4-FFF2-40B4-BE49-F238E27FC236}">
                <a16:creationId xmlns:a16="http://schemas.microsoft.com/office/drawing/2014/main" xmlns="" id="{53BFCFEE-9304-4E90-91FE-C227F0885C81}"/>
              </a:ext>
            </a:extLst>
          </p:cNvPr>
          <p:cNvSpPr/>
          <p:nvPr/>
        </p:nvSpPr>
        <p:spPr>
          <a:xfrm>
            <a:off x="5496880" y="3978212"/>
            <a:ext cx="3466490" cy="1201408"/>
          </a:xfrm>
          <a:prstGeom prst="ellipse">
            <a:avLst/>
          </a:prstGeom>
          <a:noFill/>
          <a:ln w="28575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Analysis Wing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With Machine Learning</a:t>
            </a:r>
          </a:p>
        </p:txBody>
      </p:sp>
      <p:sp>
        <p:nvSpPr>
          <p:cNvPr id="43" name="Shape 149">
            <a:extLst>
              <a:ext uri="{FF2B5EF4-FFF2-40B4-BE49-F238E27FC236}">
                <a16:creationId xmlns:a16="http://schemas.microsoft.com/office/drawing/2014/main" xmlns="" id="{51021CF4-FBA3-42D1-A082-47B47CC4C2D7}"/>
              </a:ext>
            </a:extLst>
          </p:cNvPr>
          <p:cNvSpPr/>
          <p:nvPr/>
        </p:nvSpPr>
        <p:spPr>
          <a:xfrm>
            <a:off x="9235353" y="5317966"/>
            <a:ext cx="659537" cy="498520"/>
          </a:xfrm>
          <a:prstGeom prst="rect">
            <a:avLst/>
          </a:prstGeom>
          <a:solidFill>
            <a:srgbClr val="D6354E"/>
          </a:solidFill>
          <a:ln w="28575" cap="flat" cmpd="sng">
            <a:solidFill>
              <a:srgbClr val="D6354E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rgbClr val="FF0000">
                <a:alpha val="47000"/>
              </a:srgbClr>
            </a:glow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SG" sz="1100" dirty="0">
                <a:solidFill>
                  <a:schemeClr val="bg1"/>
                </a:solidFill>
              </a:rPr>
              <a:t>Alert System</a:t>
            </a:r>
          </a:p>
        </p:txBody>
      </p:sp>
      <p:cxnSp>
        <p:nvCxnSpPr>
          <p:cNvPr id="46" name="Elbow Connector 29">
            <a:extLst>
              <a:ext uri="{FF2B5EF4-FFF2-40B4-BE49-F238E27FC236}">
                <a16:creationId xmlns:a16="http://schemas.microsoft.com/office/drawing/2014/main" xmlns="" id="{3A0CFC5D-CF86-4DE1-8E2A-7E832974608B}"/>
              </a:ext>
            </a:extLst>
          </p:cNvPr>
          <p:cNvCxnSpPr>
            <a:cxnSpLocks/>
            <a:stCxn id="42" idx="2"/>
          </p:cNvCxnSpPr>
          <p:nvPr/>
        </p:nvCxnSpPr>
        <p:spPr>
          <a:xfrm rot="10800000">
            <a:off x="3403910" y="3462868"/>
            <a:ext cx="2092971" cy="1116049"/>
          </a:xfrm>
          <a:prstGeom prst="bentConnector3">
            <a:avLst>
              <a:gd name="adj1" fmla="val 100290"/>
            </a:avLst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30">
            <a:extLst>
              <a:ext uri="{FF2B5EF4-FFF2-40B4-BE49-F238E27FC236}">
                <a16:creationId xmlns:a16="http://schemas.microsoft.com/office/drawing/2014/main" xmlns="" id="{B194AD43-831D-46F6-AC45-18056CA6FA58}"/>
              </a:ext>
            </a:extLst>
          </p:cNvPr>
          <p:cNvCxnSpPr>
            <a:cxnSpLocks/>
          </p:cNvCxnSpPr>
          <p:nvPr/>
        </p:nvCxnSpPr>
        <p:spPr>
          <a:xfrm>
            <a:off x="3582193" y="3508370"/>
            <a:ext cx="2851499" cy="502245"/>
          </a:xfrm>
          <a:prstGeom prst="bentConnector3">
            <a:avLst>
              <a:gd name="adj1" fmla="val 169"/>
            </a:avLst>
          </a:prstGeom>
          <a:ln w="28575">
            <a:solidFill>
              <a:srgbClr val="D635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33">
            <a:extLst>
              <a:ext uri="{FF2B5EF4-FFF2-40B4-BE49-F238E27FC236}">
                <a16:creationId xmlns:a16="http://schemas.microsoft.com/office/drawing/2014/main" xmlns="" id="{DD5A6157-DE94-45A6-89F6-920126DBB9D7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8963370" y="4578916"/>
            <a:ext cx="601751" cy="673952"/>
          </a:xfrm>
          <a:prstGeom prst="bentConnector2">
            <a:avLst/>
          </a:prstGeom>
          <a:ln w="28575">
            <a:solidFill>
              <a:srgbClr val="D635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5FF6F99-9EDF-4BF5-82C7-1A38121AA593}"/>
              </a:ext>
            </a:extLst>
          </p:cNvPr>
          <p:cNvSpPr txBox="1"/>
          <p:nvPr/>
        </p:nvSpPr>
        <p:spPr>
          <a:xfrm>
            <a:off x="4590759" y="3675856"/>
            <a:ext cx="937693" cy="276999"/>
          </a:xfrm>
          <a:prstGeom prst="rect">
            <a:avLst/>
          </a:prstGeom>
          <a:solidFill>
            <a:srgbClr val="D6354E"/>
          </a:solidFill>
          <a:ln w="28575">
            <a:solidFill>
              <a:srgbClr val="D6354E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Discrepancy</a:t>
            </a:r>
          </a:p>
        </p:txBody>
      </p:sp>
      <p:sp>
        <p:nvSpPr>
          <p:cNvPr id="50" name="Shape 144">
            <a:extLst>
              <a:ext uri="{FF2B5EF4-FFF2-40B4-BE49-F238E27FC236}">
                <a16:creationId xmlns:a16="http://schemas.microsoft.com/office/drawing/2014/main" xmlns="" id="{FB9B044D-1925-4BA1-9082-8C3A0CA271A1}"/>
              </a:ext>
            </a:extLst>
          </p:cNvPr>
          <p:cNvSpPr/>
          <p:nvPr/>
        </p:nvSpPr>
        <p:spPr>
          <a:xfrm>
            <a:off x="7099066" y="5302577"/>
            <a:ext cx="1811046" cy="553999"/>
          </a:xfrm>
          <a:prstGeom prst="flowChartMagneticDrum">
            <a:avLst/>
          </a:prstGeom>
          <a:noFill/>
          <a:ln w="28575" cap="flat" cmpd="sng">
            <a:solidFill>
              <a:schemeClr val="bg2">
                <a:lumMod val="9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SG" sz="1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" name="Elbow Connector 43">
            <a:extLst>
              <a:ext uri="{FF2B5EF4-FFF2-40B4-BE49-F238E27FC236}">
                <a16:creationId xmlns:a16="http://schemas.microsoft.com/office/drawing/2014/main" xmlns="" id="{77A18843-3625-4945-8B70-A079726B5912}"/>
              </a:ext>
            </a:extLst>
          </p:cNvPr>
          <p:cNvCxnSpPr>
            <a:cxnSpLocks/>
          </p:cNvCxnSpPr>
          <p:nvPr/>
        </p:nvCxnSpPr>
        <p:spPr>
          <a:xfrm rot="16200000" flipV="1">
            <a:off x="8331831" y="5269203"/>
            <a:ext cx="670332" cy="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44">
            <a:extLst>
              <a:ext uri="{FF2B5EF4-FFF2-40B4-BE49-F238E27FC236}">
                <a16:creationId xmlns:a16="http://schemas.microsoft.com/office/drawing/2014/main" xmlns="" id="{384CA11F-8AC0-42FA-90DD-ADB3F3B9DD41}"/>
              </a:ext>
            </a:extLst>
          </p:cNvPr>
          <p:cNvCxnSpPr>
            <a:cxnSpLocks/>
            <a:stCxn id="26" idx="1"/>
            <a:endCxn id="37" idx="2"/>
          </p:cNvCxnSpPr>
          <p:nvPr/>
        </p:nvCxnSpPr>
        <p:spPr>
          <a:xfrm rot="10800000">
            <a:off x="3263346" y="3462865"/>
            <a:ext cx="764387" cy="2059146"/>
          </a:xfrm>
          <a:prstGeom prst="bentConnector2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TextBox 44">
            <a:extLst>
              <a:ext uri="{FF2B5EF4-FFF2-40B4-BE49-F238E27FC236}">
                <a16:creationId xmlns:a16="http://schemas.microsoft.com/office/drawing/2014/main" xmlns="" id="{310A9D8B-5BD7-4C3D-856A-44362383A736}"/>
              </a:ext>
            </a:extLst>
          </p:cNvPr>
          <p:cNvSpPr txBox="1"/>
          <p:nvPr/>
        </p:nvSpPr>
        <p:spPr>
          <a:xfrm>
            <a:off x="7250283" y="5317966"/>
            <a:ext cx="112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Gill Sans MT" panose="020B0502020104020203" pitchFamily="34" charset="0"/>
              </a:rPr>
              <a:t>Database for </a:t>
            </a:r>
          </a:p>
          <a:p>
            <a:r>
              <a:rPr lang="en-SG" sz="1400" dirty="0">
                <a:solidFill>
                  <a:schemeClr val="bg1"/>
                </a:solidFill>
                <a:latin typeface="Gill Sans MT" panose="020B0502020104020203" pitchFamily="34" charset="0"/>
              </a:rPr>
              <a:t>Analysis</a:t>
            </a:r>
          </a:p>
        </p:txBody>
      </p:sp>
      <p:sp>
        <p:nvSpPr>
          <p:cNvPr id="59" name="Rectangle 54">
            <a:extLst>
              <a:ext uri="{FF2B5EF4-FFF2-40B4-BE49-F238E27FC236}">
                <a16:creationId xmlns:a16="http://schemas.microsoft.com/office/drawing/2014/main" xmlns="" id="{8F3CFDF1-78A4-4891-BE67-A804DD18BB58}"/>
              </a:ext>
            </a:extLst>
          </p:cNvPr>
          <p:cNvSpPr/>
          <p:nvPr/>
        </p:nvSpPr>
        <p:spPr>
          <a:xfrm>
            <a:off x="3398530" y="2380695"/>
            <a:ext cx="907961" cy="261610"/>
          </a:xfrm>
          <a:prstGeom prst="rect">
            <a:avLst/>
          </a:prstGeom>
          <a:solidFill>
            <a:schemeClr val="bg2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7030A0"/>
                </a:solidFill>
                <a:latin typeface="Courier New" charset="0"/>
              </a:rPr>
              <a:t>1</a:t>
            </a:r>
            <a:r>
              <a:rPr lang="en-US" sz="1100" b="1" baseline="30000" dirty="0">
                <a:solidFill>
                  <a:srgbClr val="7030A0"/>
                </a:solidFill>
                <a:latin typeface="Courier New" charset="0"/>
              </a:rPr>
              <a:t>st</a:t>
            </a:r>
            <a:r>
              <a:rPr lang="en-US" sz="1100" b="1" dirty="0">
                <a:solidFill>
                  <a:srgbClr val="7030A0"/>
                </a:solidFill>
                <a:latin typeface="Courier New" charset="0"/>
              </a:rPr>
              <a:t> Clear</a:t>
            </a:r>
            <a:endParaRPr lang="en-US" sz="1100" dirty="0">
              <a:solidFill>
                <a:srgbClr val="7030A0"/>
              </a:solidFill>
            </a:endParaRPr>
          </a:p>
        </p:txBody>
      </p:sp>
      <p:cxnSp>
        <p:nvCxnSpPr>
          <p:cNvPr id="33" name="Straight Arrow Connector 12">
            <a:extLst>
              <a:ext uri="{FF2B5EF4-FFF2-40B4-BE49-F238E27FC236}">
                <a16:creationId xmlns:a16="http://schemas.microsoft.com/office/drawing/2014/main" xmlns="" id="{8F822A2F-8644-498C-8D6B-E50542DB3AC2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3263345" y="2337460"/>
            <a:ext cx="0" cy="487548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61FD072D-0F5D-424D-904C-1AE128E71E7E}"/>
              </a:ext>
            </a:extLst>
          </p:cNvPr>
          <p:cNvCxnSpPr/>
          <p:nvPr/>
        </p:nvCxnSpPr>
        <p:spPr>
          <a:xfrm flipV="1">
            <a:off x="6627491" y="3509093"/>
            <a:ext cx="0" cy="475858"/>
          </a:xfrm>
          <a:prstGeom prst="straightConnector1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76A56320-DE47-4B60-BCAC-AB9C0F57B3CA}"/>
              </a:ext>
            </a:extLst>
          </p:cNvPr>
          <p:cNvCxnSpPr/>
          <p:nvPr/>
        </p:nvCxnSpPr>
        <p:spPr>
          <a:xfrm>
            <a:off x="6766521" y="3531922"/>
            <a:ext cx="0" cy="420933"/>
          </a:xfrm>
          <a:prstGeom prst="straightConnector1">
            <a:avLst/>
          </a:prstGeom>
          <a:ln w="28575">
            <a:solidFill>
              <a:srgbClr val="D635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0377E79-04BC-4451-BF30-F1A453FA3155}"/>
              </a:ext>
            </a:extLst>
          </p:cNvPr>
          <p:cNvSpPr txBox="1"/>
          <p:nvPr/>
        </p:nvSpPr>
        <p:spPr>
          <a:xfrm>
            <a:off x="6874342" y="3620992"/>
            <a:ext cx="937693" cy="276999"/>
          </a:xfrm>
          <a:prstGeom prst="rect">
            <a:avLst/>
          </a:prstGeom>
          <a:solidFill>
            <a:srgbClr val="D6354E"/>
          </a:solidFill>
          <a:ln w="28575">
            <a:solidFill>
              <a:srgbClr val="D6354E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Discrepancy</a:t>
            </a:r>
          </a:p>
        </p:txBody>
      </p:sp>
      <p:sp>
        <p:nvSpPr>
          <p:cNvPr id="38" name="Shape 108">
            <a:extLst>
              <a:ext uri="{FF2B5EF4-FFF2-40B4-BE49-F238E27FC236}">
                <a16:creationId xmlns:a16="http://schemas.microsoft.com/office/drawing/2014/main" xmlns="" id="{3882C24D-79D1-480E-8EAC-A1DC3425803B}"/>
              </a:ext>
            </a:extLst>
          </p:cNvPr>
          <p:cNvSpPr/>
          <p:nvPr/>
        </p:nvSpPr>
        <p:spPr>
          <a:xfrm>
            <a:off x="6209967" y="2797605"/>
            <a:ext cx="1048563" cy="665260"/>
          </a:xfrm>
          <a:prstGeom prst="rect">
            <a:avLst/>
          </a:prstGeom>
          <a:noFill/>
          <a:ln w="5715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1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Intermediate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1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P&amp;L verifier</a:t>
            </a:r>
          </a:p>
        </p:txBody>
      </p:sp>
      <p:sp>
        <p:nvSpPr>
          <p:cNvPr id="39" name="Shape 109">
            <a:extLst>
              <a:ext uri="{FF2B5EF4-FFF2-40B4-BE49-F238E27FC236}">
                <a16:creationId xmlns:a16="http://schemas.microsoft.com/office/drawing/2014/main" xmlns="" id="{FBAC9D72-FA3B-4C14-9ECA-D46D55B6C40F}"/>
              </a:ext>
            </a:extLst>
          </p:cNvPr>
          <p:cNvSpPr/>
          <p:nvPr/>
        </p:nvSpPr>
        <p:spPr>
          <a:xfrm>
            <a:off x="4656827" y="1761618"/>
            <a:ext cx="1274398" cy="310085"/>
          </a:xfrm>
          <a:prstGeom prst="ellipse">
            <a:avLst/>
          </a:prstGeom>
          <a:solidFill>
            <a:schemeClr val="bg2"/>
          </a:solidFill>
          <a:ln w="34925" cap="flat" cmpd="sng">
            <a:solidFill>
              <a:srgbClr val="5D8F3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900" b="1" i="0" u="none" strike="noStrike" cap="none" dirty="0">
                <a:solidFill>
                  <a:srgbClr val="000000"/>
                </a:solidFill>
                <a:latin typeface="Gill Sans MT" panose="020B0502020104020203" pitchFamily="34" charset="0"/>
                <a:ea typeface="Calibri"/>
                <a:cs typeface="Calibri"/>
                <a:sym typeface="Calibri"/>
              </a:rPr>
              <a:t>Intermediate P&amp;L report 1</a:t>
            </a:r>
          </a:p>
        </p:txBody>
      </p:sp>
      <p:sp>
        <p:nvSpPr>
          <p:cNvPr id="45" name="Shape 110">
            <a:extLst>
              <a:ext uri="{FF2B5EF4-FFF2-40B4-BE49-F238E27FC236}">
                <a16:creationId xmlns:a16="http://schemas.microsoft.com/office/drawing/2014/main" xmlns="" id="{8E5EAD0F-C9E1-443C-BCDB-1C51D4607A52}"/>
              </a:ext>
            </a:extLst>
          </p:cNvPr>
          <p:cNvSpPr/>
          <p:nvPr/>
        </p:nvSpPr>
        <p:spPr>
          <a:xfrm>
            <a:off x="6230923" y="1455199"/>
            <a:ext cx="1394000" cy="470890"/>
          </a:xfrm>
          <a:prstGeom prst="ellipse">
            <a:avLst/>
          </a:prstGeom>
          <a:solidFill>
            <a:schemeClr val="bg2"/>
          </a:solidFill>
          <a:ln w="34925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000" b="1" i="0" u="none" strike="noStrike" cap="none" dirty="0">
                <a:solidFill>
                  <a:srgbClr val="000000"/>
                </a:solidFill>
                <a:latin typeface="Gill Sans MT" panose="020B0502020104020203" pitchFamily="34" charset="0"/>
                <a:ea typeface="Calibri"/>
                <a:cs typeface="Calibri"/>
                <a:sym typeface="Calibri"/>
              </a:rPr>
              <a:t>Intermediate P&amp;L report 1</a:t>
            </a:r>
          </a:p>
        </p:txBody>
      </p:sp>
      <p:sp>
        <p:nvSpPr>
          <p:cNvPr id="54" name="Shape 112">
            <a:extLst>
              <a:ext uri="{FF2B5EF4-FFF2-40B4-BE49-F238E27FC236}">
                <a16:creationId xmlns:a16="http://schemas.microsoft.com/office/drawing/2014/main" xmlns="" id="{01246195-B16F-4940-BF5F-9B2EA6AEB135}"/>
              </a:ext>
            </a:extLst>
          </p:cNvPr>
          <p:cNvSpPr/>
          <p:nvPr/>
        </p:nvSpPr>
        <p:spPr>
          <a:xfrm>
            <a:off x="4635874" y="2299500"/>
            <a:ext cx="1266289" cy="346373"/>
          </a:xfrm>
          <a:prstGeom prst="ellipse">
            <a:avLst/>
          </a:prstGeom>
          <a:solidFill>
            <a:schemeClr val="bg2"/>
          </a:solidFill>
          <a:ln w="34925" cap="flat" cmpd="sng">
            <a:solidFill>
              <a:srgbClr val="5D8F3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900" b="1" i="0" u="none" strike="noStrike" cap="none" dirty="0">
                <a:solidFill>
                  <a:srgbClr val="000000"/>
                </a:solidFill>
                <a:latin typeface="Gill Sans MT" panose="020B0502020104020203" pitchFamily="34" charset="0"/>
                <a:ea typeface="Calibri"/>
                <a:cs typeface="Calibri"/>
                <a:sym typeface="Calibri"/>
              </a:rPr>
              <a:t>Intermediate P&amp;L report n</a:t>
            </a:r>
          </a:p>
        </p:txBody>
      </p:sp>
      <p:sp>
        <p:nvSpPr>
          <p:cNvPr id="55" name="Shape 147">
            <a:extLst>
              <a:ext uri="{FF2B5EF4-FFF2-40B4-BE49-F238E27FC236}">
                <a16:creationId xmlns:a16="http://schemas.microsoft.com/office/drawing/2014/main" xmlns="" id="{84B9A4F7-F36A-4452-A93E-8614D361A16E}"/>
              </a:ext>
            </a:extLst>
          </p:cNvPr>
          <p:cNvSpPr txBox="1"/>
          <p:nvPr/>
        </p:nvSpPr>
        <p:spPr>
          <a:xfrm>
            <a:off x="3214531" y="1382922"/>
            <a:ext cx="2658276" cy="257091"/>
          </a:xfrm>
          <a:prstGeom prst="rect">
            <a:avLst/>
          </a:prstGeom>
          <a:solidFill>
            <a:schemeClr val="bg2"/>
          </a:solidFill>
          <a:ln w="34925"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SG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Generation P&amp;L for traders</a:t>
            </a:r>
          </a:p>
        </p:txBody>
      </p:sp>
      <p:cxnSp>
        <p:nvCxnSpPr>
          <p:cNvPr id="56" name="Elbow Connector 47">
            <a:extLst>
              <a:ext uri="{FF2B5EF4-FFF2-40B4-BE49-F238E27FC236}">
                <a16:creationId xmlns:a16="http://schemas.microsoft.com/office/drawing/2014/main" xmlns="" id="{499CE21C-CBC9-4D41-A954-A784D0BE222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2175454" y="1690644"/>
            <a:ext cx="4055469" cy="856613"/>
          </a:xfrm>
          <a:prstGeom prst="bentConnector3">
            <a:avLst>
              <a:gd name="adj1" fmla="val 5762"/>
            </a:avLst>
          </a:prstGeom>
          <a:ln w="3492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48">
            <a:extLst>
              <a:ext uri="{FF2B5EF4-FFF2-40B4-BE49-F238E27FC236}">
                <a16:creationId xmlns:a16="http://schemas.microsoft.com/office/drawing/2014/main" xmlns="" id="{0D7D0810-94F1-4DB8-AADF-79E34BDE08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0202" y="1854218"/>
            <a:ext cx="553341" cy="226195"/>
          </a:xfrm>
          <a:prstGeom prst="bentConnector3">
            <a:avLst>
              <a:gd name="adj1" fmla="val 99346"/>
            </a:avLst>
          </a:prstGeom>
          <a:ln w="3492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9">
            <a:extLst>
              <a:ext uri="{FF2B5EF4-FFF2-40B4-BE49-F238E27FC236}">
                <a16:creationId xmlns:a16="http://schemas.microsoft.com/office/drawing/2014/main" xmlns="" id="{F864ED62-8BE5-46B3-8431-E4138B06900C}"/>
              </a:ext>
            </a:extLst>
          </p:cNvPr>
          <p:cNvCxnSpPr>
            <a:cxnSpLocks/>
            <a:stCxn id="67" idx="4"/>
            <a:endCxn id="39" idx="2"/>
          </p:cNvCxnSpPr>
          <p:nvPr/>
        </p:nvCxnSpPr>
        <p:spPr>
          <a:xfrm flipV="1">
            <a:off x="3668667" y="1916661"/>
            <a:ext cx="988160" cy="140078"/>
          </a:xfrm>
          <a:prstGeom prst="bentConnector3">
            <a:avLst>
              <a:gd name="adj1" fmla="val 75769"/>
            </a:avLst>
          </a:prstGeom>
          <a:ln w="34925">
            <a:solidFill>
              <a:srgbClr val="5D8F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0">
            <a:extLst>
              <a:ext uri="{FF2B5EF4-FFF2-40B4-BE49-F238E27FC236}">
                <a16:creationId xmlns:a16="http://schemas.microsoft.com/office/drawing/2014/main" xmlns="" id="{48612CD5-1864-46C8-BF5B-49523C704C58}"/>
              </a:ext>
            </a:extLst>
          </p:cNvPr>
          <p:cNvCxnSpPr>
            <a:cxnSpLocks/>
          </p:cNvCxnSpPr>
          <p:nvPr/>
        </p:nvCxnSpPr>
        <p:spPr>
          <a:xfrm>
            <a:off x="3560928" y="2059966"/>
            <a:ext cx="1053681" cy="391456"/>
          </a:xfrm>
          <a:prstGeom prst="bentConnector3">
            <a:avLst>
              <a:gd name="adj1" fmla="val 82291"/>
            </a:avLst>
          </a:prstGeom>
          <a:ln w="34925">
            <a:solidFill>
              <a:srgbClr val="5D8F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51">
            <a:extLst>
              <a:ext uri="{FF2B5EF4-FFF2-40B4-BE49-F238E27FC236}">
                <a16:creationId xmlns:a16="http://schemas.microsoft.com/office/drawing/2014/main" xmlns="" id="{099F3472-DE0E-416C-BCA5-46D8DEE7705E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5304462" y="2692767"/>
            <a:ext cx="905505" cy="437468"/>
          </a:xfrm>
          <a:prstGeom prst="bentConnector3">
            <a:avLst>
              <a:gd name="adj1" fmla="val -1769"/>
            </a:avLst>
          </a:prstGeom>
          <a:ln w="34925">
            <a:solidFill>
              <a:srgbClr val="5D8F3A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0D6CDA96-B818-44FF-8154-47A90D2BA8BF}"/>
              </a:ext>
            </a:extLst>
          </p:cNvPr>
          <p:cNvCxnSpPr>
            <a:cxnSpLocks/>
          </p:cNvCxnSpPr>
          <p:nvPr/>
        </p:nvCxnSpPr>
        <p:spPr>
          <a:xfrm>
            <a:off x="6913157" y="2490490"/>
            <a:ext cx="0" cy="265633"/>
          </a:xfrm>
          <a:prstGeom prst="straightConnector1">
            <a:avLst/>
          </a:prstGeom>
          <a:ln w="34925">
            <a:solidFill>
              <a:schemeClr val="accent6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hape 115">
            <a:extLst>
              <a:ext uri="{FF2B5EF4-FFF2-40B4-BE49-F238E27FC236}">
                <a16:creationId xmlns:a16="http://schemas.microsoft.com/office/drawing/2014/main" xmlns="" id="{C5EBC70F-789B-4519-8ACB-C19008F54800}"/>
              </a:ext>
            </a:extLst>
          </p:cNvPr>
          <p:cNvSpPr/>
          <p:nvPr/>
        </p:nvSpPr>
        <p:spPr>
          <a:xfrm>
            <a:off x="6224525" y="2116230"/>
            <a:ext cx="1468361" cy="400336"/>
          </a:xfrm>
          <a:prstGeom prst="ellipse">
            <a:avLst/>
          </a:prstGeom>
          <a:solidFill>
            <a:schemeClr val="bg2"/>
          </a:solidFill>
          <a:ln w="34925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000" b="1" i="0" u="none" strike="noStrike" cap="none" dirty="0">
                <a:solidFill>
                  <a:srgbClr val="000000"/>
                </a:solidFill>
                <a:latin typeface="Gill Sans MT" panose="020B0502020104020203" pitchFamily="34" charset="0"/>
                <a:ea typeface="Calibri"/>
                <a:cs typeface="Calibri"/>
                <a:sym typeface="Calibri"/>
              </a:rPr>
              <a:t>Intermediate P&amp;L report n</a:t>
            </a:r>
          </a:p>
        </p:txBody>
      </p:sp>
      <p:cxnSp>
        <p:nvCxnSpPr>
          <p:cNvPr id="64" name="Shape 113">
            <a:extLst>
              <a:ext uri="{FF2B5EF4-FFF2-40B4-BE49-F238E27FC236}">
                <a16:creationId xmlns:a16="http://schemas.microsoft.com/office/drawing/2014/main" xmlns="" id="{6731DE1F-6F05-4408-A785-D3BA164F3856}"/>
              </a:ext>
            </a:extLst>
          </p:cNvPr>
          <p:cNvCxnSpPr>
            <a:cxnSpLocks/>
          </p:cNvCxnSpPr>
          <p:nvPr/>
        </p:nvCxnSpPr>
        <p:spPr>
          <a:xfrm>
            <a:off x="5280713" y="2081231"/>
            <a:ext cx="0" cy="256229"/>
          </a:xfrm>
          <a:prstGeom prst="straightConnector1">
            <a:avLst/>
          </a:prstGeom>
          <a:noFill/>
          <a:ln w="34925" cap="flat" cmpd="sng">
            <a:solidFill>
              <a:srgbClr val="5D8F3A"/>
            </a:solidFill>
            <a:prstDash val="dash"/>
            <a:miter/>
            <a:headEnd type="none" w="med" len="med"/>
            <a:tailEnd type="none" w="med" len="med"/>
          </a:ln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005DC804-6A5B-429B-88D1-550A5E03DBC2}"/>
              </a:ext>
            </a:extLst>
          </p:cNvPr>
          <p:cNvSpPr/>
          <p:nvPr/>
        </p:nvSpPr>
        <p:spPr>
          <a:xfrm>
            <a:off x="7349024" y="3174719"/>
            <a:ext cx="976465" cy="270236"/>
          </a:xfrm>
          <a:prstGeom prst="rect">
            <a:avLst/>
          </a:prstGeom>
          <a:solidFill>
            <a:schemeClr val="bg2"/>
          </a:solidFill>
          <a:ln w="34925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7030A0"/>
                </a:solidFill>
                <a:latin typeface="Courier New" charset="0"/>
              </a:rPr>
              <a:t>2</a:t>
            </a:r>
            <a:r>
              <a:rPr lang="en-US" sz="1100" b="1" baseline="30000" dirty="0">
                <a:solidFill>
                  <a:srgbClr val="7030A0"/>
                </a:solidFill>
                <a:latin typeface="Courier New" charset="0"/>
              </a:rPr>
              <a:t>nd</a:t>
            </a:r>
            <a:r>
              <a:rPr lang="en-US" sz="1100" b="1" dirty="0">
                <a:solidFill>
                  <a:srgbClr val="7030A0"/>
                </a:solidFill>
                <a:latin typeface="Courier New" charset="0"/>
              </a:rPr>
              <a:t> Clear</a:t>
            </a:r>
            <a:endParaRPr lang="en-US" sz="1100" b="1" dirty="0">
              <a:solidFill>
                <a:srgbClr val="7030A0"/>
              </a:solidFill>
            </a:endParaRPr>
          </a:p>
        </p:txBody>
      </p:sp>
      <p:cxnSp>
        <p:nvCxnSpPr>
          <p:cNvPr id="66" name="Shape 113">
            <a:extLst>
              <a:ext uri="{FF2B5EF4-FFF2-40B4-BE49-F238E27FC236}">
                <a16:creationId xmlns:a16="http://schemas.microsoft.com/office/drawing/2014/main" xmlns="" id="{CB70DFE8-E377-4703-A004-BCC6D75C8B42}"/>
              </a:ext>
            </a:extLst>
          </p:cNvPr>
          <p:cNvCxnSpPr>
            <a:cxnSpLocks/>
          </p:cNvCxnSpPr>
          <p:nvPr/>
        </p:nvCxnSpPr>
        <p:spPr>
          <a:xfrm>
            <a:off x="6910684" y="1933783"/>
            <a:ext cx="0" cy="256229"/>
          </a:xfrm>
          <a:prstGeom prst="straightConnector1">
            <a:avLst/>
          </a:prstGeom>
          <a:noFill/>
          <a:ln w="34925" cap="flat" cmpd="sng">
            <a:solidFill>
              <a:schemeClr val="accent6">
                <a:lumMod val="20000"/>
                <a:lumOff val="80000"/>
              </a:schemeClr>
            </a:solidFill>
            <a:prstDash val="dash"/>
            <a:miter/>
            <a:headEnd type="none" w="med" len="med"/>
            <a:tailEnd type="none" w="med" len="med"/>
          </a:ln>
        </p:spPr>
      </p:cxnSp>
      <p:sp>
        <p:nvSpPr>
          <p:cNvPr id="67" name="Flowchart: Direct Access Storage 11">
            <a:extLst>
              <a:ext uri="{FF2B5EF4-FFF2-40B4-BE49-F238E27FC236}">
                <a16:creationId xmlns:a16="http://schemas.microsoft.com/office/drawing/2014/main" xmlns="" id="{997DBFF7-E1CA-4A1F-83E5-26291DEF2438}"/>
              </a:ext>
            </a:extLst>
          </p:cNvPr>
          <p:cNvSpPr/>
          <p:nvPr/>
        </p:nvSpPr>
        <p:spPr>
          <a:xfrm>
            <a:off x="2603137" y="1773348"/>
            <a:ext cx="1065530" cy="566782"/>
          </a:xfrm>
          <a:prstGeom prst="flowChartMagneticDrum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latin typeface="Gill Sans MT" panose="020B0502020104020203" pitchFamily="34" charset="0"/>
              </a:rPr>
              <a:t>RMS</a:t>
            </a:r>
          </a:p>
        </p:txBody>
      </p:sp>
      <p:cxnSp>
        <p:nvCxnSpPr>
          <p:cNvPr id="69" name="Elbow Connector 60">
            <a:extLst>
              <a:ext uri="{FF2B5EF4-FFF2-40B4-BE49-F238E27FC236}">
                <a16:creationId xmlns:a16="http://schemas.microsoft.com/office/drawing/2014/main" xmlns="" id="{A319465A-A5D8-44D0-B9AD-B86CCAD7D899}"/>
              </a:ext>
            </a:extLst>
          </p:cNvPr>
          <p:cNvCxnSpPr>
            <a:cxnSpLocks/>
            <a:endCxn id="72" idx="0"/>
          </p:cNvCxnSpPr>
          <p:nvPr/>
        </p:nvCxnSpPr>
        <p:spPr>
          <a:xfrm flipV="1">
            <a:off x="6997700" y="1706444"/>
            <a:ext cx="3080421" cy="1049679"/>
          </a:xfrm>
          <a:prstGeom prst="bentConnector4">
            <a:avLst>
              <a:gd name="adj1" fmla="val 735"/>
              <a:gd name="adj2" fmla="val 130247"/>
            </a:avLst>
          </a:prstGeom>
          <a:ln w="3492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Shape 126">
            <a:extLst>
              <a:ext uri="{FF2B5EF4-FFF2-40B4-BE49-F238E27FC236}">
                <a16:creationId xmlns:a16="http://schemas.microsoft.com/office/drawing/2014/main" xmlns="" id="{70E76669-08B1-4A20-B2C0-498D4CDFCA40}"/>
              </a:ext>
            </a:extLst>
          </p:cNvPr>
          <p:cNvSpPr/>
          <p:nvPr/>
        </p:nvSpPr>
        <p:spPr>
          <a:xfrm>
            <a:off x="7983039" y="1727336"/>
            <a:ext cx="1354672" cy="511178"/>
          </a:xfrm>
          <a:prstGeom prst="ellipse">
            <a:avLst/>
          </a:prstGeom>
          <a:solidFill>
            <a:schemeClr val="bg2"/>
          </a:solidFill>
          <a:ln w="34925" cap="flat" cmpd="sng">
            <a:solidFill>
              <a:schemeClr val="accent2">
                <a:lumMod val="7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1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Consolidated P&amp;L report</a:t>
            </a:r>
          </a:p>
        </p:txBody>
      </p:sp>
      <p:cxnSp>
        <p:nvCxnSpPr>
          <p:cNvPr id="71" name="Elbow Connector 59">
            <a:extLst>
              <a:ext uri="{FF2B5EF4-FFF2-40B4-BE49-F238E27FC236}">
                <a16:creationId xmlns:a16="http://schemas.microsoft.com/office/drawing/2014/main" xmlns="" id="{A37A2399-D94D-47DD-8314-D294C44EB5F1}"/>
              </a:ext>
            </a:extLst>
          </p:cNvPr>
          <p:cNvCxnSpPr>
            <a:cxnSpLocks/>
            <a:endCxn id="70" idx="0"/>
          </p:cNvCxnSpPr>
          <p:nvPr/>
        </p:nvCxnSpPr>
        <p:spPr>
          <a:xfrm flipV="1">
            <a:off x="7250283" y="1727336"/>
            <a:ext cx="1410092" cy="1037688"/>
          </a:xfrm>
          <a:prstGeom prst="bentConnector4">
            <a:avLst>
              <a:gd name="adj1" fmla="val -1487"/>
              <a:gd name="adj2" fmla="val 115911"/>
            </a:avLst>
          </a:prstGeom>
          <a:ln w="34925">
            <a:solidFill>
              <a:srgbClr val="5D8F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64">
            <a:extLst>
              <a:ext uri="{FF2B5EF4-FFF2-40B4-BE49-F238E27FC236}">
                <a16:creationId xmlns:a16="http://schemas.microsoft.com/office/drawing/2014/main" xmlns="" id="{0AC43994-1C60-4E9C-BBF6-A780F738906B}"/>
              </a:ext>
            </a:extLst>
          </p:cNvPr>
          <p:cNvCxnSpPr>
            <a:cxnSpLocks/>
          </p:cNvCxnSpPr>
          <p:nvPr/>
        </p:nvCxnSpPr>
        <p:spPr>
          <a:xfrm>
            <a:off x="9032061" y="2217272"/>
            <a:ext cx="9662" cy="60773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65">
            <a:extLst>
              <a:ext uri="{FF2B5EF4-FFF2-40B4-BE49-F238E27FC236}">
                <a16:creationId xmlns:a16="http://schemas.microsoft.com/office/drawing/2014/main" xmlns="" id="{56DBA14B-98B7-45B0-B5D9-B0F04768BAB7}"/>
              </a:ext>
            </a:extLst>
          </p:cNvPr>
          <p:cNvCxnSpPr>
            <a:cxnSpLocks/>
          </p:cNvCxnSpPr>
          <p:nvPr/>
        </p:nvCxnSpPr>
        <p:spPr>
          <a:xfrm>
            <a:off x="9565121" y="2056739"/>
            <a:ext cx="1" cy="76826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66">
            <a:extLst>
              <a:ext uri="{FF2B5EF4-FFF2-40B4-BE49-F238E27FC236}">
                <a16:creationId xmlns:a16="http://schemas.microsoft.com/office/drawing/2014/main" xmlns="" id="{6AABD437-4611-4914-ACA1-3848ADAE79B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65305" y="3621880"/>
            <a:ext cx="720648" cy="517268"/>
          </a:xfrm>
          <a:prstGeom prst="bentConnector3">
            <a:avLst>
              <a:gd name="adj1" fmla="val 2418"/>
            </a:avLst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67">
            <a:extLst>
              <a:ext uri="{FF2B5EF4-FFF2-40B4-BE49-F238E27FC236}">
                <a16:creationId xmlns:a16="http://schemas.microsoft.com/office/drawing/2014/main" xmlns="" id="{76FCFBCD-A03E-460F-9078-3F913153BFEE}"/>
              </a:ext>
            </a:extLst>
          </p:cNvPr>
          <p:cNvCxnSpPr>
            <a:cxnSpLocks/>
          </p:cNvCxnSpPr>
          <p:nvPr/>
        </p:nvCxnSpPr>
        <p:spPr>
          <a:xfrm rot="5400000">
            <a:off x="8697803" y="3690179"/>
            <a:ext cx="802125" cy="477694"/>
          </a:xfrm>
          <a:prstGeom prst="bentConnector3">
            <a:avLst>
              <a:gd name="adj1" fmla="val 102249"/>
            </a:avLst>
          </a:prstGeom>
          <a:ln w="28575">
            <a:solidFill>
              <a:srgbClr val="D635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68">
            <a:extLst>
              <a:ext uri="{FF2B5EF4-FFF2-40B4-BE49-F238E27FC236}">
                <a16:creationId xmlns:a16="http://schemas.microsoft.com/office/drawing/2014/main" xmlns="" id="{2A2135F8-85BB-40C7-9190-15604077E051}"/>
              </a:ext>
            </a:extLst>
          </p:cNvPr>
          <p:cNvSpPr txBox="1"/>
          <p:nvPr/>
        </p:nvSpPr>
        <p:spPr>
          <a:xfrm>
            <a:off x="9405152" y="3711692"/>
            <a:ext cx="937693" cy="276999"/>
          </a:xfrm>
          <a:prstGeom prst="rect">
            <a:avLst/>
          </a:prstGeom>
          <a:solidFill>
            <a:srgbClr val="D6354E"/>
          </a:solidFill>
          <a:ln w="28575">
            <a:solidFill>
              <a:srgbClr val="D6354E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Discrepancy</a:t>
            </a:r>
          </a:p>
        </p:txBody>
      </p:sp>
      <p:sp>
        <p:nvSpPr>
          <p:cNvPr id="78" name="Rectangle 74">
            <a:extLst>
              <a:ext uri="{FF2B5EF4-FFF2-40B4-BE49-F238E27FC236}">
                <a16:creationId xmlns:a16="http://schemas.microsoft.com/office/drawing/2014/main" xmlns="" id="{83DC05CE-2D26-4691-8495-4D13E66097B0}"/>
              </a:ext>
            </a:extLst>
          </p:cNvPr>
          <p:cNvSpPr/>
          <p:nvPr/>
        </p:nvSpPr>
        <p:spPr>
          <a:xfrm>
            <a:off x="8033552" y="2463591"/>
            <a:ext cx="961677" cy="260395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rgbClr val="7030A0"/>
                </a:solidFill>
                <a:latin typeface="Courier New" charset="0"/>
              </a:rPr>
              <a:t>3</a:t>
            </a:r>
            <a:r>
              <a:rPr lang="en-US" sz="1100" b="1" baseline="30000">
                <a:solidFill>
                  <a:srgbClr val="7030A0"/>
                </a:solidFill>
                <a:latin typeface="Courier New" charset="0"/>
              </a:rPr>
              <a:t>rd</a:t>
            </a:r>
            <a:r>
              <a:rPr lang="en-US" sz="1100" b="1">
                <a:solidFill>
                  <a:srgbClr val="7030A0"/>
                </a:solidFill>
                <a:latin typeface="Courier New" charset="0"/>
              </a:rPr>
              <a:t> Clear</a:t>
            </a:r>
            <a:endParaRPr lang="en-US" sz="1100" dirty="0">
              <a:solidFill>
                <a:srgbClr val="7030A0"/>
              </a:solidFill>
            </a:endParaRPr>
          </a:p>
        </p:txBody>
      </p:sp>
      <p:sp>
        <p:nvSpPr>
          <p:cNvPr id="79" name="Shape 135">
            <a:extLst>
              <a:ext uri="{FF2B5EF4-FFF2-40B4-BE49-F238E27FC236}">
                <a16:creationId xmlns:a16="http://schemas.microsoft.com/office/drawing/2014/main" xmlns="" id="{1B9087AF-AC58-43B1-9576-01C8568B3337}"/>
              </a:ext>
            </a:extLst>
          </p:cNvPr>
          <p:cNvSpPr/>
          <p:nvPr/>
        </p:nvSpPr>
        <p:spPr>
          <a:xfrm>
            <a:off x="8722962" y="2802949"/>
            <a:ext cx="1024781" cy="659916"/>
          </a:xfrm>
          <a:prstGeom prst="rect">
            <a:avLst/>
          </a:prstGeom>
          <a:noFill/>
          <a:ln w="5715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1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Consolidated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1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P&amp;L verifier</a:t>
            </a:r>
          </a:p>
        </p:txBody>
      </p:sp>
      <p:sp>
        <p:nvSpPr>
          <p:cNvPr id="80" name="Shape 1630">
            <a:extLst>
              <a:ext uri="{FF2B5EF4-FFF2-40B4-BE49-F238E27FC236}">
                <a16:creationId xmlns:a16="http://schemas.microsoft.com/office/drawing/2014/main" xmlns="" id="{E24AFC6B-CE7E-4EDB-91EE-4B1746F5B71C}"/>
              </a:ext>
            </a:extLst>
          </p:cNvPr>
          <p:cNvSpPr/>
          <p:nvPr/>
        </p:nvSpPr>
        <p:spPr>
          <a:xfrm>
            <a:off x="595423" y="171043"/>
            <a:ext cx="433759" cy="663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11808"/>
                </a:moveTo>
                <a:cubicBezTo>
                  <a:pt x="1574" y="10274"/>
                  <a:pt x="0" y="8529"/>
                  <a:pt x="0" y="6453"/>
                </a:cubicBezTo>
                <a:cubicBezTo>
                  <a:pt x="0" y="4452"/>
                  <a:pt x="1162" y="2798"/>
                  <a:pt x="3439" y="1609"/>
                </a:cubicBezTo>
                <a:cubicBezTo>
                  <a:pt x="5400" y="602"/>
                  <a:pt x="8015" y="0"/>
                  <a:pt x="10800" y="0"/>
                </a:cubicBezTo>
                <a:cubicBezTo>
                  <a:pt x="13609" y="0"/>
                  <a:pt x="16200" y="557"/>
                  <a:pt x="18186" y="1609"/>
                </a:cubicBezTo>
                <a:cubicBezTo>
                  <a:pt x="20438" y="2753"/>
                  <a:pt x="21600" y="4452"/>
                  <a:pt x="21600" y="6453"/>
                </a:cubicBezTo>
                <a:cubicBezTo>
                  <a:pt x="21600" y="8529"/>
                  <a:pt x="20026" y="10274"/>
                  <a:pt x="18670" y="11808"/>
                </a:cubicBezTo>
                <a:cubicBezTo>
                  <a:pt x="17508" y="13116"/>
                  <a:pt x="16345" y="14395"/>
                  <a:pt x="16345" y="15658"/>
                </a:cubicBezTo>
                <a:lnTo>
                  <a:pt x="16345" y="19359"/>
                </a:lnTo>
                <a:lnTo>
                  <a:pt x="14505" y="19359"/>
                </a:lnTo>
                <a:cubicBezTo>
                  <a:pt x="14505" y="20592"/>
                  <a:pt x="12858" y="21600"/>
                  <a:pt x="10873" y="21600"/>
                </a:cubicBezTo>
                <a:cubicBezTo>
                  <a:pt x="8887" y="21600"/>
                  <a:pt x="7265" y="20592"/>
                  <a:pt x="7313" y="19359"/>
                </a:cubicBezTo>
                <a:lnTo>
                  <a:pt x="5206" y="19359"/>
                </a:lnTo>
                <a:lnTo>
                  <a:pt x="5206" y="16050"/>
                </a:lnTo>
                <a:lnTo>
                  <a:pt x="5279" y="15658"/>
                </a:lnTo>
                <a:cubicBezTo>
                  <a:pt x="5206" y="14395"/>
                  <a:pt x="4117" y="13162"/>
                  <a:pt x="2954" y="11808"/>
                </a:cubicBezTo>
                <a:close/>
                <a:moveTo>
                  <a:pt x="6514" y="15237"/>
                </a:moveTo>
                <a:lnTo>
                  <a:pt x="15038" y="15237"/>
                </a:lnTo>
                <a:cubicBezTo>
                  <a:pt x="15256" y="13884"/>
                  <a:pt x="16418" y="12650"/>
                  <a:pt x="17508" y="11417"/>
                </a:cubicBezTo>
                <a:cubicBezTo>
                  <a:pt x="18791" y="9973"/>
                  <a:pt x="20244" y="8408"/>
                  <a:pt x="20244" y="6498"/>
                </a:cubicBezTo>
                <a:cubicBezTo>
                  <a:pt x="20244" y="4753"/>
                  <a:pt x="19203" y="3309"/>
                  <a:pt x="17290" y="2286"/>
                </a:cubicBezTo>
                <a:cubicBezTo>
                  <a:pt x="15595" y="1399"/>
                  <a:pt x="13270" y="887"/>
                  <a:pt x="10800" y="887"/>
                </a:cubicBezTo>
                <a:cubicBezTo>
                  <a:pt x="8354" y="887"/>
                  <a:pt x="6030" y="1399"/>
                  <a:pt x="4310" y="2286"/>
                </a:cubicBezTo>
                <a:cubicBezTo>
                  <a:pt x="2397" y="3309"/>
                  <a:pt x="1380" y="4753"/>
                  <a:pt x="1380" y="6498"/>
                </a:cubicBezTo>
                <a:cubicBezTo>
                  <a:pt x="1380" y="8363"/>
                  <a:pt x="2809" y="9973"/>
                  <a:pt x="4117" y="11417"/>
                </a:cubicBezTo>
                <a:cubicBezTo>
                  <a:pt x="5134" y="12650"/>
                  <a:pt x="6296" y="13884"/>
                  <a:pt x="6514" y="1523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72" name="Shape 133">
            <a:extLst>
              <a:ext uri="{FF2B5EF4-FFF2-40B4-BE49-F238E27FC236}">
                <a16:creationId xmlns:a16="http://schemas.microsoft.com/office/drawing/2014/main" xmlns="" id="{C9280DA2-338A-4B69-8444-A67240470AA2}"/>
              </a:ext>
            </a:extLst>
          </p:cNvPr>
          <p:cNvSpPr/>
          <p:nvPr/>
        </p:nvSpPr>
        <p:spPr>
          <a:xfrm>
            <a:off x="9405152" y="1706444"/>
            <a:ext cx="1345937" cy="527456"/>
          </a:xfrm>
          <a:prstGeom prst="ellipse">
            <a:avLst/>
          </a:prstGeom>
          <a:solidFill>
            <a:schemeClr val="bg2"/>
          </a:solidFill>
          <a:ln w="34925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1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Consolidated P&amp;L report</a:t>
            </a:r>
          </a:p>
        </p:txBody>
      </p:sp>
      <p:sp>
        <p:nvSpPr>
          <p:cNvPr id="37" name="Shape 89">
            <a:extLst>
              <a:ext uri="{FF2B5EF4-FFF2-40B4-BE49-F238E27FC236}">
                <a16:creationId xmlns:a16="http://schemas.microsoft.com/office/drawing/2014/main" xmlns="" id="{E5C7E26A-CDBC-4667-829F-B1D0977D9E74}"/>
              </a:ext>
            </a:extLst>
          </p:cNvPr>
          <p:cNvSpPr/>
          <p:nvPr/>
        </p:nvSpPr>
        <p:spPr>
          <a:xfrm>
            <a:off x="2762582" y="2825008"/>
            <a:ext cx="1001525" cy="637857"/>
          </a:xfrm>
          <a:prstGeom prst="rect">
            <a:avLst/>
          </a:prstGeom>
          <a:noFill/>
          <a:ln w="5715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100" b="1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TradeVerifier</a:t>
            </a:r>
            <a:endParaRPr lang="en-SG" sz="11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485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0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3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6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9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2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5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8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1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4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7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0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6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9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2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5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8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91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94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97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0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" presetClass="emph" presetSubtype="2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 animBg="1"/>
      <p:bldP spid="25" grpId="0" animBg="1"/>
      <p:bldP spid="26" grpId="0" animBg="1"/>
      <p:bldP spid="49" grpId="0" animBg="1"/>
      <p:bldP spid="59" grpId="0" animBg="1"/>
      <p:bldP spid="36" grpId="0" animBg="1"/>
      <p:bldP spid="39" grpId="0" animBg="1"/>
      <p:bldP spid="45" grpId="0" animBg="1"/>
      <p:bldP spid="54" grpId="0" animBg="1"/>
      <p:bldP spid="55" grpId="0" animBg="1"/>
      <p:bldP spid="63" grpId="0" animBg="1"/>
      <p:bldP spid="65" grpId="0" animBg="1"/>
      <p:bldP spid="67" grpId="0" animBg="1"/>
      <p:bldP spid="70" grpId="0" animBg="1"/>
      <p:bldP spid="77" grpId="0" animBg="1"/>
      <p:bldP spid="78" grpId="0" animBg="1"/>
      <p:bldP spid="79" grpId="0" animBg="1"/>
      <p:bldP spid="79" grpId="1" animBg="1"/>
      <p:bldP spid="72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Arrow Connector 65">
            <a:extLst>
              <a:ext uri="{FF2B5EF4-FFF2-40B4-BE49-F238E27FC236}">
                <a16:creationId xmlns:a16="http://schemas.microsoft.com/office/drawing/2014/main" xmlns="" id="{56DBA14B-98B7-45B0-B5D9-B0F04768BAB7}"/>
              </a:ext>
            </a:extLst>
          </p:cNvPr>
          <p:cNvCxnSpPr>
            <a:cxnSpLocks/>
          </p:cNvCxnSpPr>
          <p:nvPr/>
        </p:nvCxnSpPr>
        <p:spPr>
          <a:xfrm flipH="1">
            <a:off x="9549624" y="1933783"/>
            <a:ext cx="15497" cy="82234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0">
            <a:extLst>
              <a:ext uri="{FF2B5EF4-FFF2-40B4-BE49-F238E27FC236}">
                <a16:creationId xmlns:a16="http://schemas.microsoft.com/office/drawing/2014/main" xmlns="" id="{A319465A-A5D8-44D0-B9AD-B86CCAD7D899}"/>
              </a:ext>
            </a:extLst>
          </p:cNvPr>
          <p:cNvCxnSpPr>
            <a:cxnSpLocks/>
            <a:endCxn id="72" idx="0"/>
          </p:cNvCxnSpPr>
          <p:nvPr/>
        </p:nvCxnSpPr>
        <p:spPr>
          <a:xfrm flipV="1">
            <a:off x="6982202" y="1706444"/>
            <a:ext cx="3080421" cy="1049679"/>
          </a:xfrm>
          <a:prstGeom prst="bentConnector4">
            <a:avLst>
              <a:gd name="adj1" fmla="val 735"/>
              <a:gd name="adj2" fmla="val 130247"/>
            </a:avLst>
          </a:prstGeom>
          <a:ln w="3492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59">
            <a:extLst>
              <a:ext uri="{FF2B5EF4-FFF2-40B4-BE49-F238E27FC236}">
                <a16:creationId xmlns:a16="http://schemas.microsoft.com/office/drawing/2014/main" xmlns="" id="{A37A2399-D94D-47DD-8314-D294C44EB5F1}"/>
              </a:ext>
            </a:extLst>
          </p:cNvPr>
          <p:cNvCxnSpPr>
            <a:cxnSpLocks/>
            <a:endCxn id="70" idx="0"/>
          </p:cNvCxnSpPr>
          <p:nvPr/>
        </p:nvCxnSpPr>
        <p:spPr>
          <a:xfrm flipV="1">
            <a:off x="7250283" y="1727336"/>
            <a:ext cx="1410092" cy="1037688"/>
          </a:xfrm>
          <a:prstGeom prst="bentConnector4">
            <a:avLst>
              <a:gd name="adj1" fmla="val -1487"/>
              <a:gd name="adj2" fmla="val 115911"/>
            </a:avLst>
          </a:prstGeom>
          <a:ln w="34925">
            <a:solidFill>
              <a:srgbClr val="5D8F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Shape 84">
            <a:extLst>
              <a:ext uri="{FF2B5EF4-FFF2-40B4-BE49-F238E27FC236}">
                <a16:creationId xmlns:a16="http://schemas.microsoft.com/office/drawing/2014/main" xmlns="" id="{D2BCDFB6-2BFD-47AB-BDE6-4910A90B716A}"/>
              </a:ext>
            </a:extLst>
          </p:cNvPr>
          <p:cNvSpPr/>
          <p:nvPr/>
        </p:nvSpPr>
        <p:spPr>
          <a:xfrm>
            <a:off x="2386740" y="2721211"/>
            <a:ext cx="7705779" cy="3217752"/>
          </a:xfrm>
          <a:prstGeom prst="rect">
            <a:avLst/>
          </a:prstGeom>
          <a:solidFill>
            <a:schemeClr val="accent1">
              <a:lumMod val="60000"/>
              <a:lumOff val="40000"/>
              <a:alpha val="4274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Solution: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96" y="856202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3077438" y="518613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>
                <a:solidFill>
                  <a:schemeClr val="bg2">
                    <a:lumMod val="90000"/>
                  </a:schemeClr>
                </a:solidFill>
              </a:rPr>
              <a:t>Three Lines of Defence</a:t>
            </a:r>
          </a:p>
        </p:txBody>
      </p:sp>
      <p:sp>
        <p:nvSpPr>
          <p:cNvPr id="27" name="Flowchart: Alternate Process 1">
            <a:extLst>
              <a:ext uri="{FF2B5EF4-FFF2-40B4-BE49-F238E27FC236}">
                <a16:creationId xmlns:a16="http://schemas.microsoft.com/office/drawing/2014/main" xmlns="" id="{270E9E26-7977-4D6E-8330-501DDEA6A7A5}"/>
              </a:ext>
            </a:extLst>
          </p:cNvPr>
          <p:cNvSpPr/>
          <p:nvPr/>
        </p:nvSpPr>
        <p:spPr>
          <a:xfrm>
            <a:off x="887674" y="1474874"/>
            <a:ext cx="1409700" cy="571500"/>
          </a:xfrm>
          <a:prstGeom prst="flowChartAlternateProcess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latin typeface="Gill Sans MT" panose="020B0502020104020203" pitchFamily="34" charset="0"/>
              </a:rPr>
              <a:t>Trades booked by traders</a:t>
            </a:r>
          </a:p>
        </p:txBody>
      </p:sp>
      <p:cxnSp>
        <p:nvCxnSpPr>
          <p:cNvPr id="28" name="Straight Arrow Connector 5">
            <a:extLst>
              <a:ext uri="{FF2B5EF4-FFF2-40B4-BE49-F238E27FC236}">
                <a16:creationId xmlns:a16="http://schemas.microsoft.com/office/drawing/2014/main" xmlns="" id="{E9087858-4435-496B-9421-67353ED5EA8D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 flipH="1">
            <a:off x="1586174" y="2046374"/>
            <a:ext cx="6350" cy="250534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6">
            <a:extLst>
              <a:ext uri="{FF2B5EF4-FFF2-40B4-BE49-F238E27FC236}">
                <a16:creationId xmlns:a16="http://schemas.microsoft.com/office/drawing/2014/main" xmlns="" id="{E6A06192-27D3-4E93-AEB0-1E90DD3907D5}"/>
              </a:ext>
            </a:extLst>
          </p:cNvPr>
          <p:cNvSpPr/>
          <p:nvPr/>
        </p:nvSpPr>
        <p:spPr>
          <a:xfrm>
            <a:off x="996894" y="2296908"/>
            <a:ext cx="1178560" cy="500697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>
                <a:latin typeface="Gill Sans MT" panose="020B0502020104020203" pitchFamily="34" charset="0"/>
              </a:rPr>
              <a:t>TradeCatcher</a:t>
            </a:r>
            <a:endParaRPr lang="en-SG" sz="1400" dirty="0">
              <a:latin typeface="Gill Sans MT" panose="020B0502020104020203" pitchFamily="34" charset="0"/>
            </a:endParaRPr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xmlns="" id="{D7530683-C794-4BB8-AD0C-7255243F3F67}"/>
              </a:ext>
            </a:extLst>
          </p:cNvPr>
          <p:cNvSpPr/>
          <p:nvPr/>
        </p:nvSpPr>
        <p:spPr>
          <a:xfrm>
            <a:off x="1047059" y="3118219"/>
            <a:ext cx="1078230" cy="430617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>
                <a:latin typeface="Gill Sans MT" panose="020B0502020104020203" pitchFamily="34" charset="0"/>
              </a:rPr>
              <a:t>TradeLife</a:t>
            </a:r>
            <a:endParaRPr lang="en-SG" sz="1400" dirty="0">
              <a:latin typeface="Gill Sans MT" panose="020B0502020104020203" pitchFamily="34" charset="0"/>
            </a:endParaRPr>
          </a:p>
        </p:txBody>
      </p:sp>
      <p:cxnSp>
        <p:nvCxnSpPr>
          <p:cNvPr id="32" name="Straight Arrow Connector 9">
            <a:extLst>
              <a:ext uri="{FF2B5EF4-FFF2-40B4-BE49-F238E27FC236}">
                <a16:creationId xmlns:a16="http://schemas.microsoft.com/office/drawing/2014/main" xmlns="" id="{9C6E9E07-4903-4880-97EC-EB8D83D1565C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586174" y="2797605"/>
            <a:ext cx="0" cy="320614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12">
            <a:extLst>
              <a:ext uri="{FF2B5EF4-FFF2-40B4-BE49-F238E27FC236}">
                <a16:creationId xmlns:a16="http://schemas.microsoft.com/office/drawing/2014/main" xmlns="" id="{A6009F92-2674-4FA8-BBE6-C3405DCC7EAD}"/>
              </a:ext>
            </a:extLst>
          </p:cNvPr>
          <p:cNvCxnSpPr>
            <a:cxnSpLocks/>
          </p:cNvCxnSpPr>
          <p:nvPr/>
        </p:nvCxnSpPr>
        <p:spPr>
          <a:xfrm>
            <a:off x="2168661" y="3330993"/>
            <a:ext cx="541901" cy="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12">
            <a:extLst>
              <a:ext uri="{FF2B5EF4-FFF2-40B4-BE49-F238E27FC236}">
                <a16:creationId xmlns:a16="http://schemas.microsoft.com/office/drawing/2014/main" xmlns="" id="{15B21D7D-9361-4A78-AC02-AC1EB2E7DE00}"/>
              </a:ext>
            </a:extLst>
          </p:cNvPr>
          <p:cNvCxnSpPr>
            <a:cxnSpLocks/>
          </p:cNvCxnSpPr>
          <p:nvPr/>
        </p:nvCxnSpPr>
        <p:spPr>
          <a:xfrm>
            <a:off x="9779038" y="2957912"/>
            <a:ext cx="541901" cy="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Flowchart: Alternate Process 18">
            <a:extLst>
              <a:ext uri="{FF2B5EF4-FFF2-40B4-BE49-F238E27FC236}">
                <a16:creationId xmlns:a16="http://schemas.microsoft.com/office/drawing/2014/main" xmlns="" id="{414696C9-B37D-488F-8E98-AD4D6F746849}"/>
              </a:ext>
            </a:extLst>
          </p:cNvPr>
          <p:cNvSpPr/>
          <p:nvPr/>
        </p:nvSpPr>
        <p:spPr>
          <a:xfrm>
            <a:off x="10359088" y="2672162"/>
            <a:ext cx="1069975" cy="571500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latin typeface="Gill Sans MT" panose="020B0502020104020203" pitchFamily="34" charset="0"/>
              </a:rPr>
              <a:t>P&amp;L report Production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005F3C11-E653-41E8-A616-F3D949D9FE65}"/>
              </a:ext>
            </a:extLst>
          </p:cNvPr>
          <p:cNvSpPr/>
          <p:nvPr/>
        </p:nvSpPr>
        <p:spPr>
          <a:xfrm>
            <a:off x="4027732" y="5281058"/>
            <a:ext cx="1031874" cy="48190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bg2">
                <a:lumMod val="9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>
                <a:latin typeface="Gill Sans MT" panose="020B0502020104020203" pitchFamily="34" charset="0"/>
              </a:rPr>
              <a:t>TradeClip</a:t>
            </a:r>
            <a:endParaRPr lang="en-SG" sz="1400" dirty="0">
              <a:latin typeface="Gill Sans MT" panose="020B0502020104020203" pitchFamily="34" charset="0"/>
            </a:endParaRPr>
          </a:p>
        </p:txBody>
      </p:sp>
      <p:sp>
        <p:nvSpPr>
          <p:cNvPr id="42" name="Shape 138">
            <a:extLst>
              <a:ext uri="{FF2B5EF4-FFF2-40B4-BE49-F238E27FC236}">
                <a16:creationId xmlns:a16="http://schemas.microsoft.com/office/drawing/2014/main" xmlns="" id="{53BFCFEE-9304-4E90-91FE-C227F0885C81}"/>
              </a:ext>
            </a:extLst>
          </p:cNvPr>
          <p:cNvSpPr/>
          <p:nvPr/>
        </p:nvSpPr>
        <p:spPr>
          <a:xfrm>
            <a:off x="5496880" y="3978212"/>
            <a:ext cx="3466490" cy="1201408"/>
          </a:xfrm>
          <a:prstGeom prst="ellipse">
            <a:avLst/>
          </a:prstGeom>
          <a:noFill/>
          <a:ln w="28575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Analysis Wing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With Machine Learning</a:t>
            </a:r>
          </a:p>
        </p:txBody>
      </p:sp>
      <p:sp>
        <p:nvSpPr>
          <p:cNvPr id="43" name="Shape 149">
            <a:extLst>
              <a:ext uri="{FF2B5EF4-FFF2-40B4-BE49-F238E27FC236}">
                <a16:creationId xmlns:a16="http://schemas.microsoft.com/office/drawing/2014/main" xmlns="" id="{51021CF4-FBA3-42D1-A082-47B47CC4C2D7}"/>
              </a:ext>
            </a:extLst>
          </p:cNvPr>
          <p:cNvSpPr/>
          <p:nvPr/>
        </p:nvSpPr>
        <p:spPr>
          <a:xfrm>
            <a:off x="9235353" y="5317966"/>
            <a:ext cx="659537" cy="498520"/>
          </a:xfrm>
          <a:prstGeom prst="rect">
            <a:avLst/>
          </a:prstGeom>
          <a:solidFill>
            <a:srgbClr val="D6354E"/>
          </a:solidFill>
          <a:ln w="28575" cap="flat" cmpd="sng">
            <a:solidFill>
              <a:srgbClr val="D6354E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rgbClr val="FF0000">
                <a:alpha val="47000"/>
              </a:srgbClr>
            </a:glow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SG" sz="1100" dirty="0">
                <a:solidFill>
                  <a:schemeClr val="bg1"/>
                </a:solidFill>
              </a:rPr>
              <a:t>Alert System</a:t>
            </a:r>
          </a:p>
        </p:txBody>
      </p:sp>
      <p:cxnSp>
        <p:nvCxnSpPr>
          <p:cNvPr id="46" name="Elbow Connector 29">
            <a:extLst>
              <a:ext uri="{FF2B5EF4-FFF2-40B4-BE49-F238E27FC236}">
                <a16:creationId xmlns:a16="http://schemas.microsoft.com/office/drawing/2014/main" xmlns="" id="{3A0CFC5D-CF86-4DE1-8E2A-7E832974608B}"/>
              </a:ext>
            </a:extLst>
          </p:cNvPr>
          <p:cNvCxnSpPr>
            <a:cxnSpLocks/>
            <a:stCxn id="42" idx="2"/>
          </p:cNvCxnSpPr>
          <p:nvPr/>
        </p:nvCxnSpPr>
        <p:spPr>
          <a:xfrm rot="10800000">
            <a:off x="3403910" y="3462868"/>
            <a:ext cx="2092971" cy="1116049"/>
          </a:xfrm>
          <a:prstGeom prst="bentConnector3">
            <a:avLst>
              <a:gd name="adj1" fmla="val 100290"/>
            </a:avLst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30">
            <a:extLst>
              <a:ext uri="{FF2B5EF4-FFF2-40B4-BE49-F238E27FC236}">
                <a16:creationId xmlns:a16="http://schemas.microsoft.com/office/drawing/2014/main" xmlns="" id="{B194AD43-831D-46F6-AC45-18056CA6FA58}"/>
              </a:ext>
            </a:extLst>
          </p:cNvPr>
          <p:cNvCxnSpPr>
            <a:cxnSpLocks/>
          </p:cNvCxnSpPr>
          <p:nvPr/>
        </p:nvCxnSpPr>
        <p:spPr>
          <a:xfrm>
            <a:off x="3582193" y="3508370"/>
            <a:ext cx="2851499" cy="502245"/>
          </a:xfrm>
          <a:prstGeom prst="bentConnector3">
            <a:avLst>
              <a:gd name="adj1" fmla="val 169"/>
            </a:avLst>
          </a:prstGeom>
          <a:ln w="28575">
            <a:solidFill>
              <a:srgbClr val="D635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33">
            <a:extLst>
              <a:ext uri="{FF2B5EF4-FFF2-40B4-BE49-F238E27FC236}">
                <a16:creationId xmlns:a16="http://schemas.microsoft.com/office/drawing/2014/main" xmlns="" id="{DD5A6157-DE94-45A6-89F6-920126DBB9D7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8963370" y="4578916"/>
            <a:ext cx="601751" cy="673952"/>
          </a:xfrm>
          <a:prstGeom prst="bentConnector2">
            <a:avLst/>
          </a:prstGeom>
          <a:ln w="28575">
            <a:solidFill>
              <a:srgbClr val="D635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5FF6F99-9EDF-4BF5-82C7-1A38121AA593}"/>
              </a:ext>
            </a:extLst>
          </p:cNvPr>
          <p:cNvSpPr txBox="1"/>
          <p:nvPr/>
        </p:nvSpPr>
        <p:spPr>
          <a:xfrm>
            <a:off x="4590759" y="3675856"/>
            <a:ext cx="937693" cy="276999"/>
          </a:xfrm>
          <a:prstGeom prst="rect">
            <a:avLst/>
          </a:prstGeom>
          <a:solidFill>
            <a:srgbClr val="D6354E"/>
          </a:solidFill>
          <a:ln w="28575">
            <a:solidFill>
              <a:srgbClr val="D6354E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Discrepancy</a:t>
            </a:r>
          </a:p>
        </p:txBody>
      </p:sp>
      <p:sp>
        <p:nvSpPr>
          <p:cNvPr id="50" name="Shape 144">
            <a:extLst>
              <a:ext uri="{FF2B5EF4-FFF2-40B4-BE49-F238E27FC236}">
                <a16:creationId xmlns:a16="http://schemas.microsoft.com/office/drawing/2014/main" xmlns="" id="{FB9B044D-1925-4BA1-9082-8C3A0CA271A1}"/>
              </a:ext>
            </a:extLst>
          </p:cNvPr>
          <p:cNvSpPr/>
          <p:nvPr/>
        </p:nvSpPr>
        <p:spPr>
          <a:xfrm>
            <a:off x="7099066" y="5302577"/>
            <a:ext cx="1811046" cy="553999"/>
          </a:xfrm>
          <a:prstGeom prst="flowChartMagneticDrum">
            <a:avLst/>
          </a:prstGeom>
          <a:noFill/>
          <a:ln w="28575" cap="flat" cmpd="sng">
            <a:solidFill>
              <a:schemeClr val="bg2">
                <a:lumMod val="9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SG" sz="11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" name="Elbow Connector 43">
            <a:extLst>
              <a:ext uri="{FF2B5EF4-FFF2-40B4-BE49-F238E27FC236}">
                <a16:creationId xmlns:a16="http://schemas.microsoft.com/office/drawing/2014/main" xmlns="" id="{77A18843-3625-4945-8B70-A079726B5912}"/>
              </a:ext>
            </a:extLst>
          </p:cNvPr>
          <p:cNvCxnSpPr>
            <a:cxnSpLocks/>
          </p:cNvCxnSpPr>
          <p:nvPr/>
        </p:nvCxnSpPr>
        <p:spPr>
          <a:xfrm rot="16200000" flipV="1">
            <a:off x="8331831" y="5269203"/>
            <a:ext cx="670332" cy="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44">
            <a:extLst>
              <a:ext uri="{FF2B5EF4-FFF2-40B4-BE49-F238E27FC236}">
                <a16:creationId xmlns:a16="http://schemas.microsoft.com/office/drawing/2014/main" xmlns="" id="{384CA11F-8AC0-42FA-90DD-ADB3F3B9DD41}"/>
              </a:ext>
            </a:extLst>
          </p:cNvPr>
          <p:cNvCxnSpPr>
            <a:cxnSpLocks/>
            <a:stCxn id="26" idx="1"/>
            <a:endCxn id="37" idx="2"/>
          </p:cNvCxnSpPr>
          <p:nvPr/>
        </p:nvCxnSpPr>
        <p:spPr>
          <a:xfrm rot="10800000">
            <a:off x="3263346" y="3462865"/>
            <a:ext cx="764387" cy="2059146"/>
          </a:xfrm>
          <a:prstGeom prst="bentConnector2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TextBox 44">
            <a:extLst>
              <a:ext uri="{FF2B5EF4-FFF2-40B4-BE49-F238E27FC236}">
                <a16:creationId xmlns:a16="http://schemas.microsoft.com/office/drawing/2014/main" xmlns="" id="{310A9D8B-5BD7-4C3D-856A-44362383A736}"/>
              </a:ext>
            </a:extLst>
          </p:cNvPr>
          <p:cNvSpPr txBox="1"/>
          <p:nvPr/>
        </p:nvSpPr>
        <p:spPr>
          <a:xfrm>
            <a:off x="7250283" y="5317966"/>
            <a:ext cx="112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Gill Sans MT" panose="020B0502020104020203" pitchFamily="34" charset="0"/>
              </a:rPr>
              <a:t>Database for </a:t>
            </a:r>
          </a:p>
          <a:p>
            <a:r>
              <a:rPr lang="en-SG" sz="1400" dirty="0">
                <a:solidFill>
                  <a:schemeClr val="bg1"/>
                </a:solidFill>
                <a:latin typeface="Gill Sans MT" panose="020B0502020104020203" pitchFamily="34" charset="0"/>
              </a:rPr>
              <a:t>Analysis</a:t>
            </a:r>
          </a:p>
        </p:txBody>
      </p:sp>
      <p:sp>
        <p:nvSpPr>
          <p:cNvPr id="59" name="Rectangle 54">
            <a:extLst>
              <a:ext uri="{FF2B5EF4-FFF2-40B4-BE49-F238E27FC236}">
                <a16:creationId xmlns:a16="http://schemas.microsoft.com/office/drawing/2014/main" xmlns="" id="{8F3CFDF1-78A4-4891-BE67-A804DD18BB58}"/>
              </a:ext>
            </a:extLst>
          </p:cNvPr>
          <p:cNvSpPr/>
          <p:nvPr/>
        </p:nvSpPr>
        <p:spPr>
          <a:xfrm>
            <a:off x="3398530" y="2380695"/>
            <a:ext cx="907961" cy="261610"/>
          </a:xfrm>
          <a:prstGeom prst="rect">
            <a:avLst/>
          </a:prstGeom>
          <a:solidFill>
            <a:schemeClr val="bg2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7030A0"/>
                </a:solidFill>
                <a:latin typeface="Courier New" charset="0"/>
              </a:rPr>
              <a:t>1</a:t>
            </a:r>
            <a:r>
              <a:rPr lang="en-US" sz="1100" b="1" baseline="30000" dirty="0">
                <a:solidFill>
                  <a:srgbClr val="7030A0"/>
                </a:solidFill>
                <a:latin typeface="Courier New" charset="0"/>
              </a:rPr>
              <a:t>st</a:t>
            </a:r>
            <a:r>
              <a:rPr lang="en-US" sz="1100" b="1" dirty="0">
                <a:solidFill>
                  <a:srgbClr val="7030A0"/>
                </a:solidFill>
                <a:latin typeface="Courier New" charset="0"/>
              </a:rPr>
              <a:t> Clear</a:t>
            </a:r>
            <a:endParaRPr lang="en-US" sz="1100" dirty="0">
              <a:solidFill>
                <a:srgbClr val="7030A0"/>
              </a:solidFill>
            </a:endParaRPr>
          </a:p>
        </p:txBody>
      </p:sp>
      <p:cxnSp>
        <p:nvCxnSpPr>
          <p:cNvPr id="33" name="Straight Arrow Connector 12">
            <a:extLst>
              <a:ext uri="{FF2B5EF4-FFF2-40B4-BE49-F238E27FC236}">
                <a16:creationId xmlns:a16="http://schemas.microsoft.com/office/drawing/2014/main" xmlns="" id="{8F822A2F-8644-498C-8D6B-E50542DB3AC2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3263345" y="2337460"/>
            <a:ext cx="0" cy="487548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61FD072D-0F5D-424D-904C-1AE128E71E7E}"/>
              </a:ext>
            </a:extLst>
          </p:cNvPr>
          <p:cNvCxnSpPr/>
          <p:nvPr/>
        </p:nvCxnSpPr>
        <p:spPr>
          <a:xfrm flipV="1">
            <a:off x="6627491" y="3509093"/>
            <a:ext cx="0" cy="475858"/>
          </a:xfrm>
          <a:prstGeom prst="straightConnector1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76A56320-DE47-4B60-BCAC-AB9C0F57B3CA}"/>
              </a:ext>
            </a:extLst>
          </p:cNvPr>
          <p:cNvCxnSpPr/>
          <p:nvPr/>
        </p:nvCxnSpPr>
        <p:spPr>
          <a:xfrm>
            <a:off x="6766521" y="3531922"/>
            <a:ext cx="0" cy="420933"/>
          </a:xfrm>
          <a:prstGeom prst="straightConnector1">
            <a:avLst/>
          </a:prstGeom>
          <a:ln w="28575">
            <a:solidFill>
              <a:srgbClr val="D635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0377E79-04BC-4451-BF30-F1A453FA3155}"/>
              </a:ext>
            </a:extLst>
          </p:cNvPr>
          <p:cNvSpPr txBox="1"/>
          <p:nvPr/>
        </p:nvSpPr>
        <p:spPr>
          <a:xfrm>
            <a:off x="6874342" y="3620992"/>
            <a:ext cx="937693" cy="276999"/>
          </a:xfrm>
          <a:prstGeom prst="rect">
            <a:avLst/>
          </a:prstGeom>
          <a:solidFill>
            <a:srgbClr val="D6354E"/>
          </a:solidFill>
          <a:ln w="28575">
            <a:solidFill>
              <a:srgbClr val="D6354E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Discrepancy</a:t>
            </a:r>
          </a:p>
        </p:txBody>
      </p:sp>
      <p:sp>
        <p:nvSpPr>
          <p:cNvPr id="38" name="Shape 108">
            <a:extLst>
              <a:ext uri="{FF2B5EF4-FFF2-40B4-BE49-F238E27FC236}">
                <a16:creationId xmlns:a16="http://schemas.microsoft.com/office/drawing/2014/main" xmlns="" id="{3882C24D-79D1-480E-8EAC-A1DC3425803B}"/>
              </a:ext>
            </a:extLst>
          </p:cNvPr>
          <p:cNvSpPr/>
          <p:nvPr/>
        </p:nvSpPr>
        <p:spPr>
          <a:xfrm>
            <a:off x="6209967" y="2797605"/>
            <a:ext cx="1048563" cy="665260"/>
          </a:xfrm>
          <a:prstGeom prst="rect">
            <a:avLst/>
          </a:prstGeom>
          <a:noFill/>
          <a:ln w="5715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1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Intermediate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1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P&amp;L verifier</a:t>
            </a:r>
          </a:p>
        </p:txBody>
      </p:sp>
      <p:sp>
        <p:nvSpPr>
          <p:cNvPr id="39" name="Shape 109">
            <a:extLst>
              <a:ext uri="{FF2B5EF4-FFF2-40B4-BE49-F238E27FC236}">
                <a16:creationId xmlns:a16="http://schemas.microsoft.com/office/drawing/2014/main" xmlns="" id="{FBAC9D72-FA3B-4C14-9ECA-D46D55B6C40F}"/>
              </a:ext>
            </a:extLst>
          </p:cNvPr>
          <p:cNvSpPr/>
          <p:nvPr/>
        </p:nvSpPr>
        <p:spPr>
          <a:xfrm>
            <a:off x="4656827" y="1761618"/>
            <a:ext cx="1274398" cy="310085"/>
          </a:xfrm>
          <a:prstGeom prst="ellipse">
            <a:avLst/>
          </a:prstGeom>
          <a:solidFill>
            <a:schemeClr val="bg2"/>
          </a:solidFill>
          <a:ln w="34925" cap="flat" cmpd="sng">
            <a:solidFill>
              <a:srgbClr val="5D8F3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900" b="1" i="0" u="none" strike="noStrike" cap="none" dirty="0">
                <a:solidFill>
                  <a:srgbClr val="000000"/>
                </a:solidFill>
                <a:latin typeface="Gill Sans MT" panose="020B0502020104020203" pitchFamily="34" charset="0"/>
                <a:ea typeface="Calibri"/>
                <a:cs typeface="Calibri"/>
                <a:sym typeface="Calibri"/>
              </a:rPr>
              <a:t>Intermediate P&amp;L report 1</a:t>
            </a:r>
          </a:p>
        </p:txBody>
      </p:sp>
      <p:sp>
        <p:nvSpPr>
          <p:cNvPr id="45" name="Shape 110">
            <a:extLst>
              <a:ext uri="{FF2B5EF4-FFF2-40B4-BE49-F238E27FC236}">
                <a16:creationId xmlns:a16="http://schemas.microsoft.com/office/drawing/2014/main" xmlns="" id="{8E5EAD0F-C9E1-443C-BCDB-1C51D4607A52}"/>
              </a:ext>
            </a:extLst>
          </p:cNvPr>
          <p:cNvSpPr/>
          <p:nvPr/>
        </p:nvSpPr>
        <p:spPr>
          <a:xfrm>
            <a:off x="6230923" y="1455199"/>
            <a:ext cx="1394000" cy="470890"/>
          </a:xfrm>
          <a:prstGeom prst="ellipse">
            <a:avLst/>
          </a:prstGeom>
          <a:solidFill>
            <a:schemeClr val="bg2"/>
          </a:solidFill>
          <a:ln w="34925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000" b="1" i="0" u="none" strike="noStrike" cap="none" dirty="0">
                <a:solidFill>
                  <a:srgbClr val="000000"/>
                </a:solidFill>
                <a:latin typeface="Gill Sans MT" panose="020B0502020104020203" pitchFamily="34" charset="0"/>
                <a:ea typeface="Calibri"/>
                <a:cs typeface="Calibri"/>
                <a:sym typeface="Calibri"/>
              </a:rPr>
              <a:t>Intermediate P&amp;L report 1</a:t>
            </a:r>
          </a:p>
        </p:txBody>
      </p:sp>
      <p:sp>
        <p:nvSpPr>
          <p:cNvPr id="54" name="Shape 112">
            <a:extLst>
              <a:ext uri="{FF2B5EF4-FFF2-40B4-BE49-F238E27FC236}">
                <a16:creationId xmlns:a16="http://schemas.microsoft.com/office/drawing/2014/main" xmlns="" id="{01246195-B16F-4940-BF5F-9B2EA6AEB135}"/>
              </a:ext>
            </a:extLst>
          </p:cNvPr>
          <p:cNvSpPr/>
          <p:nvPr/>
        </p:nvSpPr>
        <p:spPr>
          <a:xfrm>
            <a:off x="4635874" y="2299500"/>
            <a:ext cx="1266289" cy="346373"/>
          </a:xfrm>
          <a:prstGeom prst="ellipse">
            <a:avLst/>
          </a:prstGeom>
          <a:solidFill>
            <a:schemeClr val="bg2"/>
          </a:solidFill>
          <a:ln w="34925" cap="flat" cmpd="sng">
            <a:solidFill>
              <a:srgbClr val="5D8F3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900" b="1" i="0" u="none" strike="noStrike" cap="none" dirty="0">
                <a:solidFill>
                  <a:srgbClr val="000000"/>
                </a:solidFill>
                <a:latin typeface="Gill Sans MT" panose="020B0502020104020203" pitchFamily="34" charset="0"/>
                <a:ea typeface="Calibri"/>
                <a:cs typeface="Calibri"/>
                <a:sym typeface="Calibri"/>
              </a:rPr>
              <a:t>Intermediate P&amp;L report n</a:t>
            </a:r>
          </a:p>
        </p:txBody>
      </p:sp>
      <p:sp>
        <p:nvSpPr>
          <p:cNvPr id="55" name="Shape 147">
            <a:extLst>
              <a:ext uri="{FF2B5EF4-FFF2-40B4-BE49-F238E27FC236}">
                <a16:creationId xmlns:a16="http://schemas.microsoft.com/office/drawing/2014/main" xmlns="" id="{84B9A4F7-F36A-4452-A93E-8614D361A16E}"/>
              </a:ext>
            </a:extLst>
          </p:cNvPr>
          <p:cNvSpPr txBox="1"/>
          <p:nvPr/>
        </p:nvSpPr>
        <p:spPr>
          <a:xfrm>
            <a:off x="3214531" y="1382922"/>
            <a:ext cx="2658276" cy="257091"/>
          </a:xfrm>
          <a:prstGeom prst="rect">
            <a:avLst/>
          </a:prstGeom>
          <a:solidFill>
            <a:schemeClr val="bg2"/>
          </a:solidFill>
          <a:ln w="34925"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SG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Generation P&amp;L for traders</a:t>
            </a:r>
          </a:p>
        </p:txBody>
      </p:sp>
      <p:cxnSp>
        <p:nvCxnSpPr>
          <p:cNvPr id="56" name="Elbow Connector 47">
            <a:extLst>
              <a:ext uri="{FF2B5EF4-FFF2-40B4-BE49-F238E27FC236}">
                <a16:creationId xmlns:a16="http://schemas.microsoft.com/office/drawing/2014/main" xmlns="" id="{499CE21C-CBC9-4D41-A954-A784D0BE222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2175454" y="1690644"/>
            <a:ext cx="4055469" cy="856613"/>
          </a:xfrm>
          <a:prstGeom prst="bentConnector3">
            <a:avLst>
              <a:gd name="adj1" fmla="val 5762"/>
            </a:avLst>
          </a:prstGeom>
          <a:ln w="3492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48">
            <a:extLst>
              <a:ext uri="{FF2B5EF4-FFF2-40B4-BE49-F238E27FC236}">
                <a16:creationId xmlns:a16="http://schemas.microsoft.com/office/drawing/2014/main" xmlns="" id="{0D7D0810-94F1-4DB8-AADF-79E34BDE08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0202" y="1854218"/>
            <a:ext cx="553341" cy="226195"/>
          </a:xfrm>
          <a:prstGeom prst="bentConnector3">
            <a:avLst>
              <a:gd name="adj1" fmla="val 99346"/>
            </a:avLst>
          </a:prstGeom>
          <a:ln w="3492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49">
            <a:extLst>
              <a:ext uri="{FF2B5EF4-FFF2-40B4-BE49-F238E27FC236}">
                <a16:creationId xmlns:a16="http://schemas.microsoft.com/office/drawing/2014/main" xmlns="" id="{F864ED62-8BE5-46B3-8431-E4138B06900C}"/>
              </a:ext>
            </a:extLst>
          </p:cNvPr>
          <p:cNvCxnSpPr>
            <a:cxnSpLocks/>
            <a:stCxn id="67" idx="4"/>
            <a:endCxn id="39" idx="2"/>
          </p:cNvCxnSpPr>
          <p:nvPr/>
        </p:nvCxnSpPr>
        <p:spPr>
          <a:xfrm flipV="1">
            <a:off x="3668667" y="1916661"/>
            <a:ext cx="988160" cy="140078"/>
          </a:xfrm>
          <a:prstGeom prst="bentConnector3">
            <a:avLst>
              <a:gd name="adj1" fmla="val 75769"/>
            </a:avLst>
          </a:prstGeom>
          <a:ln w="34925">
            <a:solidFill>
              <a:srgbClr val="5D8F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0">
            <a:extLst>
              <a:ext uri="{FF2B5EF4-FFF2-40B4-BE49-F238E27FC236}">
                <a16:creationId xmlns:a16="http://schemas.microsoft.com/office/drawing/2014/main" xmlns="" id="{48612CD5-1864-46C8-BF5B-49523C704C58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3582193" y="2046374"/>
            <a:ext cx="1053681" cy="426313"/>
          </a:xfrm>
          <a:prstGeom prst="bentConnector3">
            <a:avLst>
              <a:gd name="adj1" fmla="val 80273"/>
            </a:avLst>
          </a:prstGeom>
          <a:ln w="34925">
            <a:solidFill>
              <a:srgbClr val="5D8F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51">
            <a:extLst>
              <a:ext uri="{FF2B5EF4-FFF2-40B4-BE49-F238E27FC236}">
                <a16:creationId xmlns:a16="http://schemas.microsoft.com/office/drawing/2014/main" xmlns="" id="{099F3472-DE0E-416C-BCA5-46D8DEE7705E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5304462" y="2692767"/>
            <a:ext cx="905505" cy="437468"/>
          </a:xfrm>
          <a:prstGeom prst="bentConnector3">
            <a:avLst>
              <a:gd name="adj1" fmla="val -1769"/>
            </a:avLst>
          </a:prstGeom>
          <a:ln w="34925">
            <a:solidFill>
              <a:srgbClr val="5D8F3A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0D6CDA96-B818-44FF-8154-47A90D2BA8BF}"/>
              </a:ext>
            </a:extLst>
          </p:cNvPr>
          <p:cNvCxnSpPr>
            <a:cxnSpLocks/>
          </p:cNvCxnSpPr>
          <p:nvPr/>
        </p:nvCxnSpPr>
        <p:spPr>
          <a:xfrm>
            <a:off x="6913157" y="2490490"/>
            <a:ext cx="0" cy="265633"/>
          </a:xfrm>
          <a:prstGeom prst="straightConnector1">
            <a:avLst/>
          </a:prstGeom>
          <a:ln w="34925">
            <a:solidFill>
              <a:schemeClr val="accent6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hape 115">
            <a:extLst>
              <a:ext uri="{FF2B5EF4-FFF2-40B4-BE49-F238E27FC236}">
                <a16:creationId xmlns:a16="http://schemas.microsoft.com/office/drawing/2014/main" xmlns="" id="{C5EBC70F-789B-4519-8ACB-C19008F54800}"/>
              </a:ext>
            </a:extLst>
          </p:cNvPr>
          <p:cNvSpPr/>
          <p:nvPr/>
        </p:nvSpPr>
        <p:spPr>
          <a:xfrm>
            <a:off x="6224525" y="2116230"/>
            <a:ext cx="1468361" cy="400336"/>
          </a:xfrm>
          <a:prstGeom prst="ellipse">
            <a:avLst/>
          </a:prstGeom>
          <a:solidFill>
            <a:schemeClr val="bg2"/>
          </a:solidFill>
          <a:ln w="34925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000" b="1" i="0" u="none" strike="noStrike" cap="none" dirty="0">
                <a:solidFill>
                  <a:srgbClr val="000000"/>
                </a:solidFill>
                <a:latin typeface="Gill Sans MT" panose="020B0502020104020203" pitchFamily="34" charset="0"/>
                <a:ea typeface="Calibri"/>
                <a:cs typeface="Calibri"/>
                <a:sym typeface="Calibri"/>
              </a:rPr>
              <a:t>Intermediate P&amp;L report n</a:t>
            </a:r>
          </a:p>
        </p:txBody>
      </p:sp>
      <p:cxnSp>
        <p:nvCxnSpPr>
          <p:cNvPr id="64" name="Shape 113">
            <a:extLst>
              <a:ext uri="{FF2B5EF4-FFF2-40B4-BE49-F238E27FC236}">
                <a16:creationId xmlns:a16="http://schemas.microsoft.com/office/drawing/2014/main" xmlns="" id="{6731DE1F-6F05-4408-A785-D3BA164F3856}"/>
              </a:ext>
            </a:extLst>
          </p:cNvPr>
          <p:cNvCxnSpPr>
            <a:cxnSpLocks/>
          </p:cNvCxnSpPr>
          <p:nvPr/>
        </p:nvCxnSpPr>
        <p:spPr>
          <a:xfrm>
            <a:off x="5280713" y="2081231"/>
            <a:ext cx="0" cy="256229"/>
          </a:xfrm>
          <a:prstGeom prst="straightConnector1">
            <a:avLst/>
          </a:prstGeom>
          <a:noFill/>
          <a:ln w="34925" cap="flat" cmpd="sng">
            <a:solidFill>
              <a:srgbClr val="5D8F3A"/>
            </a:solidFill>
            <a:prstDash val="dash"/>
            <a:miter/>
            <a:headEnd type="none" w="med" len="med"/>
            <a:tailEnd type="none" w="med" len="med"/>
          </a:ln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005DC804-6A5B-429B-88D1-550A5E03DBC2}"/>
              </a:ext>
            </a:extLst>
          </p:cNvPr>
          <p:cNvSpPr/>
          <p:nvPr/>
        </p:nvSpPr>
        <p:spPr>
          <a:xfrm>
            <a:off x="7349024" y="3174719"/>
            <a:ext cx="976465" cy="270236"/>
          </a:xfrm>
          <a:prstGeom prst="rect">
            <a:avLst/>
          </a:prstGeom>
          <a:solidFill>
            <a:schemeClr val="bg2"/>
          </a:solidFill>
          <a:ln w="34925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7030A0"/>
                </a:solidFill>
                <a:latin typeface="Courier New" charset="0"/>
              </a:rPr>
              <a:t>2</a:t>
            </a:r>
            <a:r>
              <a:rPr lang="en-US" sz="1100" b="1" baseline="30000" dirty="0">
                <a:solidFill>
                  <a:srgbClr val="7030A0"/>
                </a:solidFill>
                <a:latin typeface="Courier New" charset="0"/>
              </a:rPr>
              <a:t>nd</a:t>
            </a:r>
            <a:r>
              <a:rPr lang="en-US" sz="1100" b="1" dirty="0">
                <a:solidFill>
                  <a:srgbClr val="7030A0"/>
                </a:solidFill>
                <a:latin typeface="Courier New" charset="0"/>
              </a:rPr>
              <a:t> Clear</a:t>
            </a:r>
            <a:endParaRPr lang="en-US" sz="1100" b="1" dirty="0">
              <a:solidFill>
                <a:srgbClr val="7030A0"/>
              </a:solidFill>
            </a:endParaRPr>
          </a:p>
        </p:txBody>
      </p:sp>
      <p:cxnSp>
        <p:nvCxnSpPr>
          <p:cNvPr id="66" name="Shape 113">
            <a:extLst>
              <a:ext uri="{FF2B5EF4-FFF2-40B4-BE49-F238E27FC236}">
                <a16:creationId xmlns:a16="http://schemas.microsoft.com/office/drawing/2014/main" xmlns="" id="{CB70DFE8-E377-4703-A004-BCC6D75C8B42}"/>
              </a:ext>
            </a:extLst>
          </p:cNvPr>
          <p:cNvCxnSpPr>
            <a:cxnSpLocks/>
          </p:cNvCxnSpPr>
          <p:nvPr/>
        </p:nvCxnSpPr>
        <p:spPr>
          <a:xfrm>
            <a:off x="6910684" y="1933783"/>
            <a:ext cx="0" cy="256229"/>
          </a:xfrm>
          <a:prstGeom prst="straightConnector1">
            <a:avLst/>
          </a:prstGeom>
          <a:noFill/>
          <a:ln w="34925" cap="flat" cmpd="sng">
            <a:solidFill>
              <a:schemeClr val="accent6">
                <a:lumMod val="20000"/>
                <a:lumOff val="80000"/>
              </a:schemeClr>
            </a:solidFill>
            <a:prstDash val="dash"/>
            <a:miter/>
            <a:headEnd type="none" w="med" len="med"/>
            <a:tailEnd type="none" w="med" len="med"/>
          </a:ln>
        </p:spPr>
      </p:cxnSp>
      <p:sp>
        <p:nvSpPr>
          <p:cNvPr id="67" name="Flowchart: Direct Access Storage 11">
            <a:extLst>
              <a:ext uri="{FF2B5EF4-FFF2-40B4-BE49-F238E27FC236}">
                <a16:creationId xmlns:a16="http://schemas.microsoft.com/office/drawing/2014/main" xmlns="" id="{997DBFF7-E1CA-4A1F-83E5-26291DEF2438}"/>
              </a:ext>
            </a:extLst>
          </p:cNvPr>
          <p:cNvSpPr/>
          <p:nvPr/>
        </p:nvSpPr>
        <p:spPr>
          <a:xfrm>
            <a:off x="2603137" y="1773348"/>
            <a:ext cx="1065530" cy="566782"/>
          </a:xfrm>
          <a:prstGeom prst="flowChartMagneticDrum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latin typeface="Gill Sans MT" panose="020B0502020104020203" pitchFamily="34" charset="0"/>
              </a:rPr>
              <a:t>RMS</a:t>
            </a:r>
          </a:p>
        </p:txBody>
      </p:sp>
      <p:sp>
        <p:nvSpPr>
          <p:cNvPr id="70" name="Shape 126">
            <a:extLst>
              <a:ext uri="{FF2B5EF4-FFF2-40B4-BE49-F238E27FC236}">
                <a16:creationId xmlns:a16="http://schemas.microsoft.com/office/drawing/2014/main" xmlns="" id="{70E76669-08B1-4A20-B2C0-498D4CDFCA40}"/>
              </a:ext>
            </a:extLst>
          </p:cNvPr>
          <p:cNvSpPr/>
          <p:nvPr/>
        </p:nvSpPr>
        <p:spPr>
          <a:xfrm>
            <a:off x="7983039" y="1727336"/>
            <a:ext cx="1354672" cy="511178"/>
          </a:xfrm>
          <a:prstGeom prst="ellipse">
            <a:avLst/>
          </a:prstGeom>
          <a:solidFill>
            <a:schemeClr val="bg2"/>
          </a:solidFill>
          <a:ln w="34925" cap="flat" cmpd="sng">
            <a:solidFill>
              <a:schemeClr val="accent2">
                <a:lumMod val="7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1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Consolidated P&amp;L report</a:t>
            </a:r>
          </a:p>
        </p:txBody>
      </p:sp>
      <p:sp>
        <p:nvSpPr>
          <p:cNvPr id="72" name="Shape 133">
            <a:extLst>
              <a:ext uri="{FF2B5EF4-FFF2-40B4-BE49-F238E27FC236}">
                <a16:creationId xmlns:a16="http://schemas.microsoft.com/office/drawing/2014/main" xmlns="" id="{C9280DA2-338A-4B69-8444-A67240470AA2}"/>
              </a:ext>
            </a:extLst>
          </p:cNvPr>
          <p:cNvSpPr/>
          <p:nvPr/>
        </p:nvSpPr>
        <p:spPr>
          <a:xfrm>
            <a:off x="9389654" y="1706444"/>
            <a:ext cx="1345937" cy="527456"/>
          </a:xfrm>
          <a:prstGeom prst="ellipse">
            <a:avLst/>
          </a:prstGeom>
          <a:solidFill>
            <a:schemeClr val="bg2"/>
          </a:solidFill>
          <a:ln w="34925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1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Consolidated P&amp;L report</a:t>
            </a:r>
          </a:p>
        </p:txBody>
      </p:sp>
      <p:cxnSp>
        <p:nvCxnSpPr>
          <p:cNvPr id="73" name="Straight Arrow Connector 64">
            <a:extLst>
              <a:ext uri="{FF2B5EF4-FFF2-40B4-BE49-F238E27FC236}">
                <a16:creationId xmlns:a16="http://schemas.microsoft.com/office/drawing/2014/main" xmlns="" id="{0AC43994-1C60-4E9C-BBF6-A780F738906B}"/>
              </a:ext>
            </a:extLst>
          </p:cNvPr>
          <p:cNvCxnSpPr>
            <a:cxnSpLocks/>
          </p:cNvCxnSpPr>
          <p:nvPr/>
        </p:nvCxnSpPr>
        <p:spPr>
          <a:xfrm>
            <a:off x="9032061" y="2217272"/>
            <a:ext cx="9662" cy="58033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66">
            <a:extLst>
              <a:ext uri="{FF2B5EF4-FFF2-40B4-BE49-F238E27FC236}">
                <a16:creationId xmlns:a16="http://schemas.microsoft.com/office/drawing/2014/main" xmlns="" id="{6AABD437-4611-4914-ACA1-3848ADAE79B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65305" y="3621880"/>
            <a:ext cx="720648" cy="517268"/>
          </a:xfrm>
          <a:prstGeom prst="bentConnector3">
            <a:avLst>
              <a:gd name="adj1" fmla="val 2418"/>
            </a:avLst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67">
            <a:extLst>
              <a:ext uri="{FF2B5EF4-FFF2-40B4-BE49-F238E27FC236}">
                <a16:creationId xmlns:a16="http://schemas.microsoft.com/office/drawing/2014/main" xmlns="" id="{76FCFBCD-A03E-460F-9078-3F913153BFEE}"/>
              </a:ext>
            </a:extLst>
          </p:cNvPr>
          <p:cNvCxnSpPr>
            <a:cxnSpLocks/>
          </p:cNvCxnSpPr>
          <p:nvPr/>
        </p:nvCxnSpPr>
        <p:spPr>
          <a:xfrm rot="5400000">
            <a:off x="8697803" y="3690179"/>
            <a:ext cx="802125" cy="477694"/>
          </a:xfrm>
          <a:prstGeom prst="bentConnector3">
            <a:avLst>
              <a:gd name="adj1" fmla="val 102249"/>
            </a:avLst>
          </a:prstGeom>
          <a:ln w="28575">
            <a:solidFill>
              <a:srgbClr val="D635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68">
            <a:extLst>
              <a:ext uri="{FF2B5EF4-FFF2-40B4-BE49-F238E27FC236}">
                <a16:creationId xmlns:a16="http://schemas.microsoft.com/office/drawing/2014/main" xmlns="" id="{2A2135F8-85BB-40C7-9190-15604077E051}"/>
              </a:ext>
            </a:extLst>
          </p:cNvPr>
          <p:cNvSpPr txBox="1"/>
          <p:nvPr/>
        </p:nvSpPr>
        <p:spPr>
          <a:xfrm>
            <a:off x="9405152" y="3711692"/>
            <a:ext cx="937693" cy="276999"/>
          </a:xfrm>
          <a:prstGeom prst="rect">
            <a:avLst/>
          </a:prstGeom>
          <a:solidFill>
            <a:srgbClr val="D6354E"/>
          </a:solidFill>
          <a:ln w="28575">
            <a:solidFill>
              <a:srgbClr val="D6354E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Discrepancy</a:t>
            </a:r>
          </a:p>
        </p:txBody>
      </p:sp>
      <p:sp>
        <p:nvSpPr>
          <p:cNvPr id="78" name="Rectangle 74">
            <a:extLst>
              <a:ext uri="{FF2B5EF4-FFF2-40B4-BE49-F238E27FC236}">
                <a16:creationId xmlns:a16="http://schemas.microsoft.com/office/drawing/2014/main" xmlns="" id="{83DC05CE-2D26-4691-8495-4D13E66097B0}"/>
              </a:ext>
            </a:extLst>
          </p:cNvPr>
          <p:cNvSpPr/>
          <p:nvPr/>
        </p:nvSpPr>
        <p:spPr>
          <a:xfrm>
            <a:off x="8033552" y="2463591"/>
            <a:ext cx="961677" cy="260395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rgbClr val="7030A0"/>
                </a:solidFill>
                <a:latin typeface="Courier New" charset="0"/>
              </a:rPr>
              <a:t>3</a:t>
            </a:r>
            <a:r>
              <a:rPr lang="en-US" sz="1100" b="1" baseline="30000">
                <a:solidFill>
                  <a:srgbClr val="7030A0"/>
                </a:solidFill>
                <a:latin typeface="Courier New" charset="0"/>
              </a:rPr>
              <a:t>rd</a:t>
            </a:r>
            <a:r>
              <a:rPr lang="en-US" sz="1100" b="1">
                <a:solidFill>
                  <a:srgbClr val="7030A0"/>
                </a:solidFill>
                <a:latin typeface="Courier New" charset="0"/>
              </a:rPr>
              <a:t> Clear</a:t>
            </a:r>
            <a:endParaRPr lang="en-US" sz="1100" dirty="0">
              <a:solidFill>
                <a:srgbClr val="7030A0"/>
              </a:solidFill>
            </a:endParaRPr>
          </a:p>
        </p:txBody>
      </p:sp>
      <p:sp>
        <p:nvSpPr>
          <p:cNvPr id="79" name="Shape 135">
            <a:extLst>
              <a:ext uri="{FF2B5EF4-FFF2-40B4-BE49-F238E27FC236}">
                <a16:creationId xmlns:a16="http://schemas.microsoft.com/office/drawing/2014/main" xmlns="" id="{1B9087AF-AC58-43B1-9576-01C8568B3337}"/>
              </a:ext>
            </a:extLst>
          </p:cNvPr>
          <p:cNvSpPr/>
          <p:nvPr/>
        </p:nvSpPr>
        <p:spPr>
          <a:xfrm>
            <a:off x="8722962" y="2802949"/>
            <a:ext cx="1024781" cy="659916"/>
          </a:xfrm>
          <a:prstGeom prst="rect">
            <a:avLst/>
          </a:prstGeom>
          <a:noFill/>
          <a:ln w="5715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1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Consolidated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1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P&amp;L verifier</a:t>
            </a:r>
          </a:p>
        </p:txBody>
      </p:sp>
      <p:sp>
        <p:nvSpPr>
          <p:cNvPr id="80" name="Shape 1630">
            <a:extLst>
              <a:ext uri="{FF2B5EF4-FFF2-40B4-BE49-F238E27FC236}">
                <a16:creationId xmlns:a16="http://schemas.microsoft.com/office/drawing/2014/main" xmlns="" id="{E24AFC6B-CE7E-4EDB-91EE-4B1746F5B71C}"/>
              </a:ext>
            </a:extLst>
          </p:cNvPr>
          <p:cNvSpPr/>
          <p:nvPr/>
        </p:nvSpPr>
        <p:spPr>
          <a:xfrm>
            <a:off x="595423" y="171043"/>
            <a:ext cx="433759" cy="663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11808"/>
                </a:moveTo>
                <a:cubicBezTo>
                  <a:pt x="1574" y="10274"/>
                  <a:pt x="0" y="8529"/>
                  <a:pt x="0" y="6453"/>
                </a:cubicBezTo>
                <a:cubicBezTo>
                  <a:pt x="0" y="4452"/>
                  <a:pt x="1162" y="2798"/>
                  <a:pt x="3439" y="1609"/>
                </a:cubicBezTo>
                <a:cubicBezTo>
                  <a:pt x="5400" y="602"/>
                  <a:pt x="8015" y="0"/>
                  <a:pt x="10800" y="0"/>
                </a:cubicBezTo>
                <a:cubicBezTo>
                  <a:pt x="13609" y="0"/>
                  <a:pt x="16200" y="557"/>
                  <a:pt x="18186" y="1609"/>
                </a:cubicBezTo>
                <a:cubicBezTo>
                  <a:pt x="20438" y="2753"/>
                  <a:pt x="21600" y="4452"/>
                  <a:pt x="21600" y="6453"/>
                </a:cubicBezTo>
                <a:cubicBezTo>
                  <a:pt x="21600" y="8529"/>
                  <a:pt x="20026" y="10274"/>
                  <a:pt x="18670" y="11808"/>
                </a:cubicBezTo>
                <a:cubicBezTo>
                  <a:pt x="17508" y="13116"/>
                  <a:pt x="16345" y="14395"/>
                  <a:pt x="16345" y="15658"/>
                </a:cubicBezTo>
                <a:lnTo>
                  <a:pt x="16345" y="19359"/>
                </a:lnTo>
                <a:lnTo>
                  <a:pt x="14505" y="19359"/>
                </a:lnTo>
                <a:cubicBezTo>
                  <a:pt x="14505" y="20592"/>
                  <a:pt x="12858" y="21600"/>
                  <a:pt x="10873" y="21600"/>
                </a:cubicBezTo>
                <a:cubicBezTo>
                  <a:pt x="8887" y="21600"/>
                  <a:pt x="7265" y="20592"/>
                  <a:pt x="7313" y="19359"/>
                </a:cubicBezTo>
                <a:lnTo>
                  <a:pt x="5206" y="19359"/>
                </a:lnTo>
                <a:lnTo>
                  <a:pt x="5206" y="16050"/>
                </a:lnTo>
                <a:lnTo>
                  <a:pt x="5279" y="15658"/>
                </a:lnTo>
                <a:cubicBezTo>
                  <a:pt x="5206" y="14395"/>
                  <a:pt x="4117" y="13162"/>
                  <a:pt x="2954" y="11808"/>
                </a:cubicBezTo>
                <a:close/>
                <a:moveTo>
                  <a:pt x="6514" y="15237"/>
                </a:moveTo>
                <a:lnTo>
                  <a:pt x="15038" y="15237"/>
                </a:lnTo>
                <a:cubicBezTo>
                  <a:pt x="15256" y="13884"/>
                  <a:pt x="16418" y="12650"/>
                  <a:pt x="17508" y="11417"/>
                </a:cubicBezTo>
                <a:cubicBezTo>
                  <a:pt x="18791" y="9973"/>
                  <a:pt x="20244" y="8408"/>
                  <a:pt x="20244" y="6498"/>
                </a:cubicBezTo>
                <a:cubicBezTo>
                  <a:pt x="20244" y="4753"/>
                  <a:pt x="19203" y="3309"/>
                  <a:pt x="17290" y="2286"/>
                </a:cubicBezTo>
                <a:cubicBezTo>
                  <a:pt x="15595" y="1399"/>
                  <a:pt x="13270" y="887"/>
                  <a:pt x="10800" y="887"/>
                </a:cubicBezTo>
                <a:cubicBezTo>
                  <a:pt x="8354" y="887"/>
                  <a:pt x="6030" y="1399"/>
                  <a:pt x="4310" y="2286"/>
                </a:cubicBezTo>
                <a:cubicBezTo>
                  <a:pt x="2397" y="3309"/>
                  <a:pt x="1380" y="4753"/>
                  <a:pt x="1380" y="6498"/>
                </a:cubicBezTo>
                <a:cubicBezTo>
                  <a:pt x="1380" y="8363"/>
                  <a:pt x="2809" y="9973"/>
                  <a:pt x="4117" y="11417"/>
                </a:cubicBezTo>
                <a:cubicBezTo>
                  <a:pt x="5134" y="12650"/>
                  <a:pt x="6296" y="13884"/>
                  <a:pt x="6514" y="1523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37" name="Shape 89">
            <a:extLst>
              <a:ext uri="{FF2B5EF4-FFF2-40B4-BE49-F238E27FC236}">
                <a16:creationId xmlns:a16="http://schemas.microsoft.com/office/drawing/2014/main" xmlns="" id="{E5C7E26A-CDBC-4667-829F-B1D0977D9E74}"/>
              </a:ext>
            </a:extLst>
          </p:cNvPr>
          <p:cNvSpPr/>
          <p:nvPr/>
        </p:nvSpPr>
        <p:spPr>
          <a:xfrm>
            <a:off x="2762582" y="2825008"/>
            <a:ext cx="1001525" cy="637857"/>
          </a:xfrm>
          <a:prstGeom prst="rect">
            <a:avLst/>
          </a:prstGeom>
          <a:noFill/>
          <a:ln w="5715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SG" sz="1100" b="1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TradeVerifier</a:t>
            </a:r>
            <a:endParaRPr lang="en-SG" sz="11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895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68400" y="5735669"/>
            <a:ext cx="11023599" cy="182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575" y="3578699"/>
            <a:ext cx="2789671" cy="2761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57800" y="2257425"/>
            <a:ext cx="6934199" cy="2286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accent1"/>
                </a:solidFill>
              </a:rPr>
              <a:t>Speed up process with expertise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75795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05"/>
          <p:cNvSpPr/>
          <p:nvPr/>
        </p:nvSpPr>
        <p:spPr>
          <a:xfrm rot="18961284">
            <a:off x="5200601" y="2753221"/>
            <a:ext cx="2083685" cy="2013943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76200" cap="flat" cmpd="sng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accent1">
                  <a:lumMod val="60000"/>
                  <a:lumOff val="4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414"/>
          <p:cNvSpPr/>
          <p:nvPr/>
        </p:nvSpPr>
        <p:spPr>
          <a:xfrm rot="5400000">
            <a:off x="2102090" y="1102492"/>
            <a:ext cx="588394" cy="4811627"/>
          </a:xfrm>
          <a:prstGeom prst="bentArrow">
            <a:avLst>
              <a:gd name="adj1" fmla="val 25000"/>
              <a:gd name="adj2" fmla="val 25000"/>
              <a:gd name="adj3" fmla="val 33523"/>
              <a:gd name="adj4" fmla="val 437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415"/>
          <p:cNvSpPr/>
          <p:nvPr/>
        </p:nvSpPr>
        <p:spPr>
          <a:xfrm rot="-5400000">
            <a:off x="9683812" y="1294315"/>
            <a:ext cx="515759" cy="4500616"/>
          </a:xfrm>
          <a:prstGeom prst="bentArrow">
            <a:avLst>
              <a:gd name="adj1" fmla="val 25000"/>
              <a:gd name="adj2" fmla="val 25000"/>
              <a:gd name="adj3" fmla="val 33523"/>
              <a:gd name="adj4" fmla="val 4375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405"/>
          <p:cNvSpPr/>
          <p:nvPr/>
        </p:nvSpPr>
        <p:spPr>
          <a:xfrm rot="8094795">
            <a:off x="5225173" y="2506029"/>
            <a:ext cx="2043166" cy="2042938"/>
          </a:xfrm>
          <a:prstGeom prst="rtTriangle">
            <a:avLst/>
          </a:prstGeom>
          <a:solidFill>
            <a:schemeClr val="bg2">
              <a:lumMod val="90000"/>
            </a:schemeClr>
          </a:solidFill>
          <a:ln w="762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accent1">
                  <a:lumMod val="60000"/>
                  <a:lumOff val="4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84066" y="2869013"/>
            <a:ext cx="198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Outsourced Core Team of Analyst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41191" y="3794410"/>
            <a:ext cx="198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 Technology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2477" y="2450346"/>
            <a:ext cx="33397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Outsourcing data and error analysis tasks to skilled expertise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58102" y="3899844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Assist trouble-shooting process with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CheckBot’s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suggestions and database which are improved continuously with machine-learning mechanism</a:t>
            </a:r>
          </a:p>
        </p:txBody>
      </p:sp>
      <p:sp>
        <p:nvSpPr>
          <p:cNvPr id="25" name="Shape 897"/>
          <p:cNvSpPr/>
          <p:nvPr/>
        </p:nvSpPr>
        <p:spPr>
          <a:xfrm>
            <a:off x="1588537" y="3439042"/>
            <a:ext cx="939245" cy="1001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197" y="33738"/>
                </a:moveTo>
                <a:cubicBezTo>
                  <a:pt x="66673" y="32891"/>
                  <a:pt x="70460" y="33878"/>
                  <a:pt x="73020" y="36297"/>
                </a:cubicBezTo>
                <a:lnTo>
                  <a:pt x="72194" y="37002"/>
                </a:lnTo>
                <a:cubicBezTo>
                  <a:pt x="69932" y="34869"/>
                  <a:pt x="66595" y="33990"/>
                  <a:pt x="63533" y="34720"/>
                </a:cubicBezTo>
                <a:cubicBezTo>
                  <a:pt x="60275" y="35498"/>
                  <a:pt x="57921" y="37955"/>
                  <a:pt x="57532" y="40985"/>
                </a:cubicBezTo>
                <a:lnTo>
                  <a:pt x="56410" y="40824"/>
                </a:lnTo>
                <a:cubicBezTo>
                  <a:pt x="56524" y="39969"/>
                  <a:pt x="56776" y="39155"/>
                  <a:pt x="57147" y="38401"/>
                </a:cubicBezTo>
                <a:cubicBezTo>
                  <a:pt x="57426" y="37835"/>
                  <a:pt x="57770" y="37302"/>
                  <a:pt x="58175" y="36811"/>
                </a:cubicBezTo>
                <a:close/>
                <a:moveTo>
                  <a:pt x="65022" y="24457"/>
                </a:moveTo>
                <a:cubicBezTo>
                  <a:pt x="66763" y="24168"/>
                  <a:pt x="68603" y="24290"/>
                  <a:pt x="70344" y="24857"/>
                </a:cubicBezTo>
                <a:lnTo>
                  <a:pt x="69952" y="25822"/>
                </a:lnTo>
                <a:cubicBezTo>
                  <a:pt x="66876" y="24824"/>
                  <a:pt x="63456" y="25382"/>
                  <a:pt x="61074" y="27271"/>
                </a:cubicBezTo>
                <a:cubicBezTo>
                  <a:pt x="58541" y="29281"/>
                  <a:pt x="57644" y="32430"/>
                  <a:pt x="58787" y="35299"/>
                </a:cubicBezTo>
                <a:lnTo>
                  <a:pt x="57703" y="35608"/>
                </a:lnTo>
                <a:cubicBezTo>
                  <a:pt x="56748" y="33175"/>
                  <a:pt x="57080" y="30566"/>
                  <a:pt x="58506" y="28452"/>
                </a:cubicBezTo>
                <a:lnTo>
                  <a:pt x="60290" y="26527"/>
                </a:lnTo>
                <a:cubicBezTo>
                  <a:pt x="61638" y="25447"/>
                  <a:pt x="63280" y="24746"/>
                  <a:pt x="65022" y="24457"/>
                </a:cubicBezTo>
                <a:close/>
                <a:moveTo>
                  <a:pt x="63017" y="7932"/>
                </a:moveTo>
                <a:cubicBezTo>
                  <a:pt x="61189" y="8222"/>
                  <a:pt x="59494" y="9106"/>
                  <a:pt x="58307" y="10516"/>
                </a:cubicBezTo>
                <a:lnTo>
                  <a:pt x="58092" y="10396"/>
                </a:lnTo>
                <a:lnTo>
                  <a:pt x="57832" y="10777"/>
                </a:lnTo>
                <a:lnTo>
                  <a:pt x="56007" y="9231"/>
                </a:lnTo>
                <a:cubicBezTo>
                  <a:pt x="51958" y="6971"/>
                  <a:pt x="46650" y="8108"/>
                  <a:pt x="44152" y="11772"/>
                </a:cubicBezTo>
                <a:cubicBezTo>
                  <a:pt x="43997" y="12000"/>
                  <a:pt x="43856" y="12232"/>
                  <a:pt x="43849" y="12516"/>
                </a:cubicBezTo>
                <a:cubicBezTo>
                  <a:pt x="42647" y="17155"/>
                  <a:pt x="44558" y="21629"/>
                  <a:pt x="48390" y="23020"/>
                </a:cubicBezTo>
                <a:lnTo>
                  <a:pt x="48002" y="24003"/>
                </a:lnTo>
                <a:cubicBezTo>
                  <a:pt x="44010" y="22575"/>
                  <a:pt x="41814" y="18301"/>
                  <a:pt x="42506" y="13653"/>
                </a:cubicBezTo>
                <a:cubicBezTo>
                  <a:pt x="38786" y="12115"/>
                  <a:pt x="34329" y="13374"/>
                  <a:pt x="32103" y="16639"/>
                </a:cubicBezTo>
                <a:cubicBezTo>
                  <a:pt x="30339" y="19227"/>
                  <a:pt x="30673" y="21661"/>
                  <a:pt x="32021" y="24062"/>
                </a:cubicBezTo>
                <a:cubicBezTo>
                  <a:pt x="31109" y="24695"/>
                  <a:pt x="30332" y="25500"/>
                  <a:pt x="29697" y="26432"/>
                </a:cubicBezTo>
                <a:cubicBezTo>
                  <a:pt x="26484" y="31145"/>
                  <a:pt x="28101" y="37322"/>
                  <a:pt x="33308" y="40230"/>
                </a:cubicBezTo>
                <a:cubicBezTo>
                  <a:pt x="35050" y="41203"/>
                  <a:pt x="36973" y="41686"/>
                  <a:pt x="38867" y="41490"/>
                </a:cubicBezTo>
                <a:cubicBezTo>
                  <a:pt x="39223" y="38710"/>
                  <a:pt x="40200" y="35979"/>
                  <a:pt x="41801" y="33471"/>
                </a:cubicBezTo>
                <a:lnTo>
                  <a:pt x="42953" y="34073"/>
                </a:lnTo>
                <a:cubicBezTo>
                  <a:pt x="41365" y="36560"/>
                  <a:pt x="40428" y="39280"/>
                  <a:pt x="40328" y="42057"/>
                </a:cubicBezTo>
                <a:cubicBezTo>
                  <a:pt x="41590" y="45393"/>
                  <a:pt x="44880" y="47620"/>
                  <a:pt x="48581" y="47993"/>
                </a:cubicBezTo>
                <a:lnTo>
                  <a:pt x="48781" y="50184"/>
                </a:lnTo>
                <a:cubicBezTo>
                  <a:pt x="49902" y="53692"/>
                  <a:pt x="53697" y="55843"/>
                  <a:pt x="57548" y="55195"/>
                </a:cubicBezTo>
                <a:lnTo>
                  <a:pt x="57618" y="55415"/>
                </a:lnTo>
                <a:lnTo>
                  <a:pt x="58093" y="55291"/>
                </a:lnTo>
                <a:lnTo>
                  <a:pt x="58299" y="57545"/>
                </a:lnTo>
                <a:cubicBezTo>
                  <a:pt x="59622" y="61681"/>
                  <a:pt x="64398" y="64064"/>
                  <a:pt x="68969" y="62867"/>
                </a:cubicBezTo>
                <a:cubicBezTo>
                  <a:pt x="69252" y="62793"/>
                  <a:pt x="69528" y="62707"/>
                  <a:pt x="69745" y="62501"/>
                </a:cubicBezTo>
                <a:cubicBezTo>
                  <a:pt x="73875" y="59920"/>
                  <a:pt x="75799" y="55732"/>
                  <a:pt x="74305" y="52470"/>
                </a:cubicBezTo>
                <a:cubicBezTo>
                  <a:pt x="72182" y="54201"/>
                  <a:pt x="69232" y="54994"/>
                  <a:pt x="66278" y="54607"/>
                </a:cubicBezTo>
                <a:lnTo>
                  <a:pt x="66449" y="53590"/>
                </a:lnTo>
                <a:cubicBezTo>
                  <a:pt x="69683" y="54011"/>
                  <a:pt x="72911" y="52845"/>
                  <a:pt x="74826" y="50563"/>
                </a:cubicBezTo>
                <a:cubicBezTo>
                  <a:pt x="76864" y="48135"/>
                  <a:pt x="77047" y="44888"/>
                  <a:pt x="75292" y="42283"/>
                </a:cubicBezTo>
                <a:lnTo>
                  <a:pt x="76286" y="41785"/>
                </a:lnTo>
                <a:cubicBezTo>
                  <a:pt x="78250" y="44732"/>
                  <a:pt x="78044" y="48400"/>
                  <a:pt x="75759" y="51150"/>
                </a:cubicBezTo>
                <a:lnTo>
                  <a:pt x="75238" y="51624"/>
                </a:lnTo>
                <a:cubicBezTo>
                  <a:pt x="77047" y="55074"/>
                  <a:pt x="75491" y="59492"/>
                  <a:pt x="71584" y="62474"/>
                </a:cubicBezTo>
                <a:cubicBezTo>
                  <a:pt x="73199" y="65874"/>
                  <a:pt x="77435" y="67650"/>
                  <a:pt x="81508" y="66584"/>
                </a:cubicBezTo>
                <a:cubicBezTo>
                  <a:pt x="84237" y="65869"/>
                  <a:pt x="85772" y="64325"/>
                  <a:pt x="86600" y="62271"/>
                </a:cubicBezTo>
                <a:cubicBezTo>
                  <a:pt x="89749" y="63535"/>
                  <a:pt x="93355" y="63118"/>
                  <a:pt x="96054" y="61335"/>
                </a:cubicBezTo>
                <a:lnTo>
                  <a:pt x="97404" y="61772"/>
                </a:lnTo>
                <a:cubicBezTo>
                  <a:pt x="101702" y="61786"/>
                  <a:pt x="104994" y="61541"/>
                  <a:pt x="107068" y="58499"/>
                </a:cubicBezTo>
                <a:cubicBezTo>
                  <a:pt x="108858" y="55874"/>
                  <a:pt x="108720" y="52666"/>
                  <a:pt x="106905" y="50292"/>
                </a:cubicBezTo>
                <a:cubicBezTo>
                  <a:pt x="104977" y="52361"/>
                  <a:pt x="102417" y="53557"/>
                  <a:pt x="99835" y="53556"/>
                </a:cubicBezTo>
                <a:lnTo>
                  <a:pt x="99783" y="52395"/>
                </a:lnTo>
                <a:cubicBezTo>
                  <a:pt x="103249" y="52539"/>
                  <a:pt x="106727" y="50106"/>
                  <a:pt x="108424" y="46320"/>
                </a:cubicBezTo>
                <a:cubicBezTo>
                  <a:pt x="109448" y="43373"/>
                  <a:pt x="108650" y="40160"/>
                  <a:pt x="106333" y="37904"/>
                </a:cubicBezTo>
                <a:cubicBezTo>
                  <a:pt x="104250" y="40505"/>
                  <a:pt x="100678" y="41885"/>
                  <a:pt x="97047" y="41498"/>
                </a:cubicBezTo>
                <a:lnTo>
                  <a:pt x="97189" y="40478"/>
                </a:lnTo>
                <a:cubicBezTo>
                  <a:pt x="100434" y="40821"/>
                  <a:pt x="103627" y="39578"/>
                  <a:pt x="105475" y="37251"/>
                </a:cubicBezTo>
                <a:lnTo>
                  <a:pt x="105643" y="36955"/>
                </a:lnTo>
                <a:cubicBezTo>
                  <a:pt x="105598" y="34146"/>
                  <a:pt x="103931" y="31485"/>
                  <a:pt x="101086" y="29897"/>
                </a:cubicBezTo>
                <a:cubicBezTo>
                  <a:pt x="100043" y="29314"/>
                  <a:pt x="98929" y="28925"/>
                  <a:pt x="97777" y="28840"/>
                </a:cubicBezTo>
                <a:cubicBezTo>
                  <a:pt x="95687" y="33181"/>
                  <a:pt x="91452" y="35893"/>
                  <a:pt x="87331" y="35570"/>
                </a:cubicBezTo>
                <a:cubicBezTo>
                  <a:pt x="87272" y="36540"/>
                  <a:pt x="86897" y="37488"/>
                  <a:pt x="86247" y="38326"/>
                </a:cubicBezTo>
                <a:cubicBezTo>
                  <a:pt x="84916" y="40039"/>
                  <a:pt x="82635" y="41026"/>
                  <a:pt x="80235" y="40925"/>
                </a:cubicBezTo>
                <a:lnTo>
                  <a:pt x="80289" y="39928"/>
                </a:lnTo>
                <a:cubicBezTo>
                  <a:pt x="82291" y="40012"/>
                  <a:pt x="84196" y="39201"/>
                  <a:pt x="85314" y="37790"/>
                </a:cubicBezTo>
                <a:cubicBezTo>
                  <a:pt x="85888" y="37066"/>
                  <a:pt x="86211" y="36239"/>
                  <a:pt x="86256" y="35397"/>
                </a:cubicBezTo>
                <a:lnTo>
                  <a:pt x="85763" y="35318"/>
                </a:lnTo>
                <a:lnTo>
                  <a:pt x="86053" y="34443"/>
                </a:lnTo>
                <a:cubicBezTo>
                  <a:pt x="86142" y="33809"/>
                  <a:pt x="85909" y="33210"/>
                  <a:pt x="85539" y="32656"/>
                </a:cubicBezTo>
                <a:cubicBezTo>
                  <a:pt x="84546" y="31169"/>
                  <a:pt x="82713" y="30228"/>
                  <a:pt x="80706" y="30175"/>
                </a:cubicBezTo>
                <a:lnTo>
                  <a:pt x="80738" y="29177"/>
                </a:lnTo>
                <a:cubicBezTo>
                  <a:pt x="83142" y="29241"/>
                  <a:pt x="85335" y="30384"/>
                  <a:pt x="86514" y="32187"/>
                </a:cubicBezTo>
                <a:cubicBezTo>
                  <a:pt x="86964" y="32876"/>
                  <a:pt x="87241" y="33621"/>
                  <a:pt x="87284" y="34385"/>
                </a:cubicBezTo>
                <a:cubicBezTo>
                  <a:pt x="90884" y="34888"/>
                  <a:pt x="94654" y="32499"/>
                  <a:pt x="96502" y="28590"/>
                </a:cubicBezTo>
                <a:cubicBezTo>
                  <a:pt x="98077" y="24629"/>
                  <a:pt x="96427" y="20080"/>
                  <a:pt x="92309" y="17780"/>
                </a:cubicBezTo>
                <a:cubicBezTo>
                  <a:pt x="90696" y="16880"/>
                  <a:pt x="88913" y="16440"/>
                  <a:pt x="87162" y="16633"/>
                </a:cubicBezTo>
                <a:cubicBezTo>
                  <a:pt x="87519" y="19398"/>
                  <a:pt x="86556" y="21980"/>
                  <a:pt x="84364" y="23625"/>
                </a:cubicBezTo>
                <a:lnTo>
                  <a:pt x="83628" y="22822"/>
                </a:lnTo>
                <a:cubicBezTo>
                  <a:pt x="86067" y="20992"/>
                  <a:pt x="86736" y="17798"/>
                  <a:pt x="85565" y="14623"/>
                </a:cubicBezTo>
                <a:cubicBezTo>
                  <a:pt x="84876" y="12777"/>
                  <a:pt x="83464" y="11147"/>
                  <a:pt x="81479" y="10038"/>
                </a:cubicBezTo>
                <a:cubicBezTo>
                  <a:pt x="77908" y="8044"/>
                  <a:pt x="73499" y="8310"/>
                  <a:pt x="70296" y="10403"/>
                </a:cubicBezTo>
                <a:lnTo>
                  <a:pt x="68522" y="8901"/>
                </a:lnTo>
                <a:cubicBezTo>
                  <a:pt x="66805" y="7942"/>
                  <a:pt x="64845" y="7641"/>
                  <a:pt x="63017" y="7932"/>
                </a:cubicBezTo>
                <a:close/>
                <a:moveTo>
                  <a:pt x="67083" y="19"/>
                </a:moveTo>
                <a:cubicBezTo>
                  <a:pt x="105612" y="741"/>
                  <a:pt x="137680" y="40013"/>
                  <a:pt x="108962" y="71704"/>
                </a:cubicBezTo>
                <a:cubicBezTo>
                  <a:pt x="99549" y="80006"/>
                  <a:pt x="98273" y="91990"/>
                  <a:pt x="106570" y="119350"/>
                </a:cubicBezTo>
                <a:lnTo>
                  <a:pt x="42673" y="120000"/>
                </a:lnTo>
                <a:lnTo>
                  <a:pt x="38366" y="102657"/>
                </a:lnTo>
                <a:cubicBezTo>
                  <a:pt x="26948" y="106100"/>
                  <a:pt x="14328" y="105067"/>
                  <a:pt x="10127" y="101374"/>
                </a:cubicBezTo>
                <a:cubicBezTo>
                  <a:pt x="8066" y="99317"/>
                  <a:pt x="8946" y="92907"/>
                  <a:pt x="11563" y="87947"/>
                </a:cubicBezTo>
                <a:cubicBezTo>
                  <a:pt x="12399" y="86094"/>
                  <a:pt x="8156" y="85449"/>
                  <a:pt x="7255" y="82749"/>
                </a:cubicBezTo>
                <a:cubicBezTo>
                  <a:pt x="6840" y="80241"/>
                  <a:pt x="9633" y="80150"/>
                  <a:pt x="10823" y="78851"/>
                </a:cubicBezTo>
                <a:lnTo>
                  <a:pt x="6515" y="76092"/>
                </a:lnTo>
                <a:cubicBezTo>
                  <a:pt x="4458" y="74176"/>
                  <a:pt x="9082" y="70568"/>
                  <a:pt x="10366" y="67806"/>
                </a:cubicBezTo>
                <a:cubicBezTo>
                  <a:pt x="5869" y="66534"/>
                  <a:pt x="2465" y="64796"/>
                  <a:pt x="108" y="62731"/>
                </a:cubicBezTo>
                <a:cubicBezTo>
                  <a:pt x="-905" y="59306"/>
                  <a:pt x="5397" y="54531"/>
                  <a:pt x="10940" y="48301"/>
                </a:cubicBezTo>
                <a:cubicBezTo>
                  <a:pt x="16751" y="42100"/>
                  <a:pt x="11901" y="37372"/>
                  <a:pt x="16352" y="24057"/>
                </a:cubicBezTo>
                <a:cubicBezTo>
                  <a:pt x="23422" y="7583"/>
                  <a:pt x="40160" y="-453"/>
                  <a:pt x="67083" y="1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4149" y="2478921"/>
            <a:ext cx="1145440" cy="114544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Solution: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3077438" y="518613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>
                <a:solidFill>
                  <a:schemeClr val="bg2">
                    <a:lumMod val="90000"/>
                  </a:schemeClr>
                </a:solidFill>
              </a:rPr>
              <a:t>Perfect combination </a:t>
            </a:r>
          </a:p>
        </p:txBody>
      </p:sp>
      <p:sp>
        <p:nvSpPr>
          <p:cNvPr id="16" name="Shape 1630">
            <a:extLst>
              <a:ext uri="{FF2B5EF4-FFF2-40B4-BE49-F238E27FC236}">
                <a16:creationId xmlns:a16="http://schemas.microsoft.com/office/drawing/2014/main" xmlns="" id="{E24AFC6B-CE7E-4EDB-91EE-4B1746F5B71C}"/>
              </a:ext>
            </a:extLst>
          </p:cNvPr>
          <p:cNvSpPr/>
          <p:nvPr/>
        </p:nvSpPr>
        <p:spPr>
          <a:xfrm>
            <a:off x="595423" y="171043"/>
            <a:ext cx="433759" cy="663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11808"/>
                </a:moveTo>
                <a:cubicBezTo>
                  <a:pt x="1574" y="10274"/>
                  <a:pt x="0" y="8529"/>
                  <a:pt x="0" y="6453"/>
                </a:cubicBezTo>
                <a:cubicBezTo>
                  <a:pt x="0" y="4452"/>
                  <a:pt x="1162" y="2798"/>
                  <a:pt x="3439" y="1609"/>
                </a:cubicBezTo>
                <a:cubicBezTo>
                  <a:pt x="5400" y="602"/>
                  <a:pt x="8015" y="0"/>
                  <a:pt x="10800" y="0"/>
                </a:cubicBezTo>
                <a:cubicBezTo>
                  <a:pt x="13609" y="0"/>
                  <a:pt x="16200" y="557"/>
                  <a:pt x="18186" y="1609"/>
                </a:cubicBezTo>
                <a:cubicBezTo>
                  <a:pt x="20438" y="2753"/>
                  <a:pt x="21600" y="4452"/>
                  <a:pt x="21600" y="6453"/>
                </a:cubicBezTo>
                <a:cubicBezTo>
                  <a:pt x="21600" y="8529"/>
                  <a:pt x="20026" y="10274"/>
                  <a:pt x="18670" y="11808"/>
                </a:cubicBezTo>
                <a:cubicBezTo>
                  <a:pt x="17508" y="13116"/>
                  <a:pt x="16345" y="14395"/>
                  <a:pt x="16345" y="15658"/>
                </a:cubicBezTo>
                <a:lnTo>
                  <a:pt x="16345" y="19359"/>
                </a:lnTo>
                <a:lnTo>
                  <a:pt x="14505" y="19359"/>
                </a:lnTo>
                <a:cubicBezTo>
                  <a:pt x="14505" y="20592"/>
                  <a:pt x="12858" y="21600"/>
                  <a:pt x="10873" y="21600"/>
                </a:cubicBezTo>
                <a:cubicBezTo>
                  <a:pt x="8887" y="21600"/>
                  <a:pt x="7265" y="20592"/>
                  <a:pt x="7313" y="19359"/>
                </a:cubicBezTo>
                <a:lnTo>
                  <a:pt x="5206" y="19359"/>
                </a:lnTo>
                <a:lnTo>
                  <a:pt x="5206" y="16050"/>
                </a:lnTo>
                <a:lnTo>
                  <a:pt x="5279" y="15658"/>
                </a:lnTo>
                <a:cubicBezTo>
                  <a:pt x="5206" y="14395"/>
                  <a:pt x="4117" y="13162"/>
                  <a:pt x="2954" y="11808"/>
                </a:cubicBezTo>
                <a:close/>
                <a:moveTo>
                  <a:pt x="6514" y="15237"/>
                </a:moveTo>
                <a:lnTo>
                  <a:pt x="15038" y="15237"/>
                </a:lnTo>
                <a:cubicBezTo>
                  <a:pt x="15256" y="13884"/>
                  <a:pt x="16418" y="12650"/>
                  <a:pt x="17508" y="11417"/>
                </a:cubicBezTo>
                <a:cubicBezTo>
                  <a:pt x="18791" y="9973"/>
                  <a:pt x="20244" y="8408"/>
                  <a:pt x="20244" y="6498"/>
                </a:cubicBezTo>
                <a:cubicBezTo>
                  <a:pt x="20244" y="4753"/>
                  <a:pt x="19203" y="3309"/>
                  <a:pt x="17290" y="2286"/>
                </a:cubicBezTo>
                <a:cubicBezTo>
                  <a:pt x="15595" y="1399"/>
                  <a:pt x="13270" y="887"/>
                  <a:pt x="10800" y="887"/>
                </a:cubicBezTo>
                <a:cubicBezTo>
                  <a:pt x="8354" y="887"/>
                  <a:pt x="6030" y="1399"/>
                  <a:pt x="4310" y="2286"/>
                </a:cubicBezTo>
                <a:cubicBezTo>
                  <a:pt x="2397" y="3309"/>
                  <a:pt x="1380" y="4753"/>
                  <a:pt x="1380" y="6498"/>
                </a:cubicBezTo>
                <a:cubicBezTo>
                  <a:pt x="1380" y="8363"/>
                  <a:pt x="2809" y="9973"/>
                  <a:pt x="4117" y="11417"/>
                </a:cubicBezTo>
                <a:cubicBezTo>
                  <a:pt x="5134" y="12650"/>
                  <a:pt x="6296" y="13884"/>
                  <a:pt x="6514" y="1523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9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75109" y="5893389"/>
            <a:ext cx="1987434" cy="58652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8285819" y="1301909"/>
            <a:ext cx="942576" cy="585548"/>
            <a:chOff x="645994" y="1112467"/>
            <a:chExt cx="942576" cy="585548"/>
          </a:xfrm>
          <a:noFill/>
        </p:grpSpPr>
        <p:sp>
          <p:nvSpPr>
            <p:cNvPr id="4" name="Flowchart: Direct Access Storage 32">
              <a:extLst>
                <a:ext uri="{FF2B5EF4-FFF2-40B4-BE49-F238E27FC236}">
                  <a16:creationId xmlns:a16="http://schemas.microsoft.com/office/drawing/2014/main" xmlns="" id="{4485C18F-7A71-45C2-82CA-04A527CA7B3F}"/>
                </a:ext>
              </a:extLst>
            </p:cNvPr>
            <p:cNvSpPr/>
            <p:nvPr/>
          </p:nvSpPr>
          <p:spPr>
            <a:xfrm>
              <a:off x="664272" y="1112467"/>
              <a:ext cx="924298" cy="585548"/>
            </a:xfrm>
            <a:prstGeom prst="flowChartMagneticDrum">
              <a:avLst/>
            </a:prstGeom>
            <a:grpFill/>
            <a:ln w="28575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 sz="900"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45994" y="1237487"/>
              <a:ext cx="627095" cy="369332"/>
            </a:xfrm>
            <a:prstGeom prst="rect">
              <a:avLst/>
            </a:prstGeom>
            <a:grp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CheckBot</a:t>
              </a:r>
              <a:endPara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  <a:p>
              <a:r>
                <a:rPr lang="en-US" sz="9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database</a:t>
              </a:r>
            </a:p>
          </p:txBody>
        </p:sp>
      </p:grpSp>
      <p:sp>
        <p:nvSpPr>
          <p:cNvPr id="7" name="Flowchart: Terminator 51">
            <a:extLst>
              <a:ext uri="{FF2B5EF4-FFF2-40B4-BE49-F238E27FC236}">
                <a16:creationId xmlns:a16="http://schemas.microsoft.com/office/drawing/2014/main" xmlns="" id="{7EA30F17-4177-4484-AA49-5F5865A14A3B}"/>
              </a:ext>
            </a:extLst>
          </p:cNvPr>
          <p:cNvSpPr/>
          <p:nvPr/>
        </p:nvSpPr>
        <p:spPr>
          <a:xfrm>
            <a:off x="5094886" y="1348439"/>
            <a:ext cx="2424892" cy="461556"/>
          </a:xfrm>
          <a:prstGeom prst="flowChartTerminator">
            <a:avLst/>
          </a:prstGeom>
          <a:solidFill>
            <a:srgbClr val="E3706D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2">
                    <a:lumMod val="10000"/>
                  </a:schemeClr>
                </a:solidFill>
              </a:rPr>
              <a:t>Alert Message from </a:t>
            </a:r>
            <a:r>
              <a:rPr lang="en-SG" sz="1100" b="1" dirty="0" err="1">
                <a:solidFill>
                  <a:schemeClr val="tx2">
                    <a:lumMod val="10000"/>
                  </a:schemeClr>
                </a:solidFill>
              </a:rPr>
              <a:t>CheckBot</a:t>
            </a:r>
            <a:endParaRPr lang="en-SG" sz="11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9A40355-DEB5-4F21-97CF-2F6EADDAA9CB}"/>
              </a:ext>
            </a:extLst>
          </p:cNvPr>
          <p:cNvSpPr/>
          <p:nvPr/>
        </p:nvSpPr>
        <p:spPr>
          <a:xfrm>
            <a:off x="5520423" y="2027199"/>
            <a:ext cx="1596673" cy="46482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Core Team of Analysts receives alert</a:t>
            </a:r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xmlns="" id="{6D52B40D-1CB1-440C-BFB7-14CBADB8258B}"/>
              </a:ext>
            </a:extLst>
          </p:cNvPr>
          <p:cNvSpPr/>
          <p:nvPr/>
        </p:nvSpPr>
        <p:spPr>
          <a:xfrm>
            <a:off x="5500801" y="2678163"/>
            <a:ext cx="1635916" cy="617221"/>
          </a:xfrm>
          <a:prstGeom prst="flowChartDecision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Errors Present?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25A7FDA1-1B42-4D55-B3D0-D9DC809DA61C}"/>
              </a:ext>
            </a:extLst>
          </p:cNvPr>
          <p:cNvCxnSpPr>
            <a:cxnSpLocks/>
          </p:cNvCxnSpPr>
          <p:nvPr/>
        </p:nvCxnSpPr>
        <p:spPr>
          <a:xfrm>
            <a:off x="6307333" y="1806946"/>
            <a:ext cx="0" cy="205739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A1755340-EE4D-4337-A942-65F18CA74672}"/>
              </a:ext>
            </a:extLst>
          </p:cNvPr>
          <p:cNvCxnSpPr>
            <a:cxnSpLocks/>
          </p:cNvCxnSpPr>
          <p:nvPr/>
        </p:nvCxnSpPr>
        <p:spPr>
          <a:xfrm>
            <a:off x="6307333" y="2492019"/>
            <a:ext cx="0" cy="19050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347681D-9CDC-4A2F-817B-53C3EEC81866}"/>
              </a:ext>
            </a:extLst>
          </p:cNvPr>
          <p:cNvSpPr txBox="1"/>
          <p:nvPr/>
        </p:nvSpPr>
        <p:spPr>
          <a:xfrm>
            <a:off x="7260580" y="2747501"/>
            <a:ext cx="6111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137278" y="2969023"/>
            <a:ext cx="735020" cy="1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A8485B3-544E-4EAD-8799-81B1829D8A87}"/>
              </a:ext>
            </a:extLst>
          </p:cNvPr>
          <p:cNvSpPr/>
          <p:nvPr/>
        </p:nvSpPr>
        <p:spPr>
          <a:xfrm>
            <a:off x="7871736" y="2640265"/>
            <a:ext cx="1770743" cy="59338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Run checks against </a:t>
            </a:r>
            <a:r>
              <a:rPr lang="en-SG" sz="1100" dirty="0" err="1">
                <a:solidFill>
                  <a:schemeClr val="bg1"/>
                </a:solidFill>
              </a:rPr>
              <a:t>CheckBot</a:t>
            </a:r>
            <a:r>
              <a:rPr lang="en-SG" sz="1100" dirty="0">
                <a:solidFill>
                  <a:schemeClr val="bg1"/>
                </a:solidFill>
              </a:rPr>
              <a:t> database to match any existing cases</a:t>
            </a:r>
          </a:p>
        </p:txBody>
      </p:sp>
      <p:cxnSp>
        <p:nvCxnSpPr>
          <p:cNvPr id="15" name="Elbow Connector 14"/>
          <p:cNvCxnSpPr>
            <a:endCxn id="29" idx="0"/>
          </p:cNvCxnSpPr>
          <p:nvPr/>
        </p:nvCxnSpPr>
        <p:spPr>
          <a:xfrm rot="5400000">
            <a:off x="8383696" y="1939781"/>
            <a:ext cx="1073896" cy="327072"/>
          </a:xfrm>
          <a:prstGeom prst="bentConnector3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Decision 33">
            <a:extLst>
              <a:ext uri="{FF2B5EF4-FFF2-40B4-BE49-F238E27FC236}">
                <a16:creationId xmlns:a16="http://schemas.microsoft.com/office/drawing/2014/main" xmlns="" id="{511700D5-4828-4B7A-8D30-7013277EC3AF}"/>
              </a:ext>
            </a:extLst>
          </p:cNvPr>
          <p:cNvSpPr/>
          <p:nvPr/>
        </p:nvSpPr>
        <p:spPr>
          <a:xfrm>
            <a:off x="5500801" y="3502497"/>
            <a:ext cx="1616295" cy="617221"/>
          </a:xfrm>
          <a:prstGeom prst="flowChartDecision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New Case?</a:t>
            </a:r>
          </a:p>
        </p:txBody>
      </p:sp>
      <p:cxnSp>
        <p:nvCxnSpPr>
          <p:cNvPr id="17" name="Elbow Connector 16"/>
          <p:cNvCxnSpPr/>
          <p:nvPr/>
        </p:nvCxnSpPr>
        <p:spPr>
          <a:xfrm rot="5400000">
            <a:off x="7402287" y="2162190"/>
            <a:ext cx="261484" cy="2448159"/>
          </a:xfrm>
          <a:prstGeom prst="bent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A8485B3-544E-4EAD-8799-81B1829D8A87}"/>
              </a:ext>
            </a:extLst>
          </p:cNvPr>
          <p:cNvSpPr/>
          <p:nvPr/>
        </p:nvSpPr>
        <p:spPr>
          <a:xfrm>
            <a:off x="4281261" y="4119718"/>
            <a:ext cx="1587498" cy="64770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Analyst analyses and proposes solutions and people to notify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A8485B3-544E-4EAD-8799-81B1829D8A87}"/>
              </a:ext>
            </a:extLst>
          </p:cNvPr>
          <p:cNvSpPr/>
          <p:nvPr/>
        </p:nvSpPr>
        <p:spPr>
          <a:xfrm>
            <a:off x="6754244" y="4119718"/>
            <a:ext cx="1660067" cy="64770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Analyst chooses best course of actions based on </a:t>
            </a:r>
            <a:r>
              <a:rPr lang="en-SG" sz="1100" dirty="0" err="1">
                <a:solidFill>
                  <a:schemeClr val="bg1"/>
                </a:solidFill>
              </a:rPr>
              <a:t>CheckBot’s</a:t>
            </a:r>
            <a:r>
              <a:rPr lang="en-SG" sz="1100" dirty="0">
                <a:solidFill>
                  <a:schemeClr val="bg1"/>
                </a:solidFill>
              </a:rPr>
              <a:t> suggestions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E9606BD-A9F7-41F0-9718-B4FDAC3789AE}"/>
              </a:ext>
            </a:extLst>
          </p:cNvPr>
          <p:cNvSpPr/>
          <p:nvPr/>
        </p:nvSpPr>
        <p:spPr>
          <a:xfrm>
            <a:off x="5282057" y="5041686"/>
            <a:ext cx="2022593" cy="618489"/>
          </a:xfrm>
          <a:prstGeom prst="rect">
            <a:avLst/>
          </a:prstGeom>
          <a:solidFill>
            <a:srgbClr val="A8AF76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tx2">
                    <a:lumMod val="10000"/>
                  </a:schemeClr>
                </a:solidFill>
              </a:rPr>
              <a:t>Analyst notify responsible parties to resolve errors:</a:t>
            </a:r>
          </a:p>
          <a:p>
            <a:pPr algn="ctr"/>
            <a:r>
              <a:rPr lang="en-SG" sz="1100" dirty="0">
                <a:solidFill>
                  <a:schemeClr val="tx2">
                    <a:lumMod val="10000"/>
                  </a:schemeClr>
                </a:solidFill>
              </a:rPr>
              <a:t>DI Team /Traders /Others</a:t>
            </a:r>
          </a:p>
        </p:txBody>
      </p:sp>
      <p:sp>
        <p:nvSpPr>
          <p:cNvPr id="21" name="Flowchart: Decision 33">
            <a:extLst>
              <a:ext uri="{FF2B5EF4-FFF2-40B4-BE49-F238E27FC236}">
                <a16:creationId xmlns:a16="http://schemas.microsoft.com/office/drawing/2014/main" xmlns="" id="{511700D5-4828-4B7A-8D30-7013277EC3AF}"/>
              </a:ext>
            </a:extLst>
          </p:cNvPr>
          <p:cNvSpPr/>
          <p:nvPr/>
        </p:nvSpPr>
        <p:spPr>
          <a:xfrm>
            <a:off x="5484670" y="5851184"/>
            <a:ext cx="1616295" cy="617221"/>
          </a:xfrm>
          <a:prstGeom prst="flowChartDecision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>
                <a:solidFill>
                  <a:schemeClr val="bg1"/>
                </a:solidFill>
              </a:rPr>
              <a:t>Errors solved?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22" name="Elbow Connector 21"/>
          <p:cNvCxnSpPr>
            <a:endCxn id="19" idx="0"/>
          </p:cNvCxnSpPr>
          <p:nvPr/>
        </p:nvCxnSpPr>
        <p:spPr>
          <a:xfrm>
            <a:off x="7044526" y="3811108"/>
            <a:ext cx="539752" cy="308610"/>
          </a:xfrm>
          <a:prstGeom prst="bentConnector2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8" idx="0"/>
          </p:cNvCxnSpPr>
          <p:nvPr/>
        </p:nvCxnSpPr>
        <p:spPr>
          <a:xfrm rot="10800000" flipV="1">
            <a:off x="5075011" y="3811108"/>
            <a:ext cx="445413" cy="308610"/>
          </a:xfrm>
          <a:prstGeom prst="bentConnector2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347681D-9CDC-4A2F-817B-53C3EEC81866}"/>
              </a:ext>
            </a:extLst>
          </p:cNvPr>
          <p:cNvSpPr txBox="1"/>
          <p:nvPr/>
        </p:nvSpPr>
        <p:spPr>
          <a:xfrm>
            <a:off x="5058936" y="3567062"/>
            <a:ext cx="6111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347681D-9CDC-4A2F-817B-53C3EEC81866}"/>
              </a:ext>
            </a:extLst>
          </p:cNvPr>
          <p:cNvSpPr txBox="1"/>
          <p:nvPr/>
        </p:nvSpPr>
        <p:spPr>
          <a:xfrm>
            <a:off x="7146510" y="3581234"/>
            <a:ext cx="6111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6" name="Elbow Connector 25"/>
          <p:cNvCxnSpPr/>
          <p:nvPr/>
        </p:nvCxnSpPr>
        <p:spPr>
          <a:xfrm rot="10800000">
            <a:off x="4925094" y="4773769"/>
            <a:ext cx="559576" cy="1386027"/>
          </a:xfrm>
          <a:prstGeom prst="bentConnector2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347681D-9CDC-4A2F-817B-53C3EEC81866}"/>
              </a:ext>
            </a:extLst>
          </p:cNvPr>
          <p:cNvSpPr txBox="1"/>
          <p:nvPr/>
        </p:nvSpPr>
        <p:spPr>
          <a:xfrm>
            <a:off x="4606632" y="5185376"/>
            <a:ext cx="6111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69A40355-DEB5-4F21-97CF-2F6EADDAA9CB}"/>
              </a:ext>
            </a:extLst>
          </p:cNvPr>
          <p:cNvSpPr/>
          <p:nvPr/>
        </p:nvSpPr>
        <p:spPr>
          <a:xfrm>
            <a:off x="2932372" y="2754363"/>
            <a:ext cx="1320400" cy="464820"/>
          </a:xfrm>
          <a:prstGeom prst="rect">
            <a:avLst/>
          </a:prstGeom>
          <a:solidFill>
            <a:srgbClr val="E3ECA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tx2">
                    <a:lumMod val="10000"/>
                  </a:schemeClr>
                </a:solidFill>
              </a:rPr>
              <a:t>Verifier signals:</a:t>
            </a:r>
          </a:p>
          <a:p>
            <a:pPr algn="ctr"/>
            <a:r>
              <a:rPr lang="en-SG" sz="1100" dirty="0">
                <a:solidFill>
                  <a:schemeClr val="tx2">
                    <a:lumMod val="10000"/>
                  </a:schemeClr>
                </a:solidFill>
              </a:rPr>
              <a:t>“Issue Resolved”</a:t>
            </a:r>
          </a:p>
        </p:txBody>
      </p:sp>
      <p:cxnSp>
        <p:nvCxnSpPr>
          <p:cNvPr id="29" name="Elbow Connector 28"/>
          <p:cNvCxnSpPr/>
          <p:nvPr/>
        </p:nvCxnSpPr>
        <p:spPr>
          <a:xfrm rot="10800000">
            <a:off x="3592572" y="3219183"/>
            <a:ext cx="1892098" cy="2940612"/>
          </a:xfrm>
          <a:prstGeom prst="bentConnector2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347681D-9CDC-4A2F-817B-53C3EEC81866}"/>
              </a:ext>
            </a:extLst>
          </p:cNvPr>
          <p:cNvSpPr txBox="1"/>
          <p:nvPr/>
        </p:nvSpPr>
        <p:spPr>
          <a:xfrm>
            <a:off x="3532675" y="5190026"/>
            <a:ext cx="6111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1200">
                <a:solidFill>
                  <a:schemeClr val="bg1"/>
                </a:solidFill>
              </a:rPr>
              <a:t>Yes</a:t>
            </a:r>
            <a:endParaRPr lang="en-SG" sz="1200" dirty="0">
              <a:solidFill>
                <a:schemeClr val="bg1"/>
              </a:solidFill>
            </a:endParaRPr>
          </a:p>
        </p:txBody>
      </p:sp>
      <p:cxnSp>
        <p:nvCxnSpPr>
          <p:cNvPr id="31" name="Elbow Connector 30"/>
          <p:cNvCxnSpPr/>
          <p:nvPr/>
        </p:nvCxnSpPr>
        <p:spPr>
          <a:xfrm>
            <a:off x="5056286" y="4773325"/>
            <a:ext cx="2527992" cy="9083"/>
          </a:xfrm>
          <a:prstGeom prst="bentConnector4">
            <a:avLst>
              <a:gd name="adj1" fmla="val 377"/>
              <a:gd name="adj2" fmla="val 1131465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A1755340-EE4D-4337-A942-65F18CA74672}"/>
              </a:ext>
            </a:extLst>
          </p:cNvPr>
          <p:cNvCxnSpPr>
            <a:cxnSpLocks/>
          </p:cNvCxnSpPr>
          <p:nvPr/>
        </p:nvCxnSpPr>
        <p:spPr>
          <a:xfrm>
            <a:off x="6300079" y="4865104"/>
            <a:ext cx="0" cy="19050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A1755340-EE4D-4337-A942-65F18CA74672}"/>
              </a:ext>
            </a:extLst>
          </p:cNvPr>
          <p:cNvCxnSpPr>
            <a:cxnSpLocks/>
          </p:cNvCxnSpPr>
          <p:nvPr/>
        </p:nvCxnSpPr>
        <p:spPr>
          <a:xfrm>
            <a:off x="6307331" y="5660175"/>
            <a:ext cx="0" cy="19050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Flowchart: Direct Access Storage 32">
            <a:extLst>
              <a:ext uri="{FF2B5EF4-FFF2-40B4-BE49-F238E27FC236}">
                <a16:creationId xmlns:a16="http://schemas.microsoft.com/office/drawing/2014/main" xmlns="" id="{4485C18F-7A71-45C2-82CA-04A527CA7B3F}"/>
              </a:ext>
            </a:extLst>
          </p:cNvPr>
          <p:cNvSpPr/>
          <p:nvPr/>
        </p:nvSpPr>
        <p:spPr>
          <a:xfrm>
            <a:off x="3819313" y="1302924"/>
            <a:ext cx="924298" cy="585548"/>
          </a:xfrm>
          <a:prstGeom prst="flowChartMagneticDrum">
            <a:avLst/>
          </a:prstGeom>
          <a:noFill/>
          <a:ln w="2857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900" dirty="0">
                <a:solidFill>
                  <a:schemeClr val="bg1"/>
                </a:solidFill>
              </a:rPr>
              <a:t>RMS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416223" y="1301909"/>
            <a:ext cx="942576" cy="585548"/>
            <a:chOff x="645994" y="1112467"/>
            <a:chExt cx="942576" cy="585548"/>
          </a:xfrm>
          <a:noFill/>
        </p:grpSpPr>
        <p:sp>
          <p:nvSpPr>
            <p:cNvPr id="36" name="Flowchart: Direct Access Storage 32">
              <a:extLst>
                <a:ext uri="{FF2B5EF4-FFF2-40B4-BE49-F238E27FC236}">
                  <a16:creationId xmlns:a16="http://schemas.microsoft.com/office/drawing/2014/main" xmlns="" id="{4485C18F-7A71-45C2-82CA-04A527CA7B3F}"/>
                </a:ext>
              </a:extLst>
            </p:cNvPr>
            <p:cNvSpPr/>
            <p:nvPr/>
          </p:nvSpPr>
          <p:spPr>
            <a:xfrm>
              <a:off x="664272" y="1112467"/>
              <a:ext cx="924298" cy="585548"/>
            </a:xfrm>
            <a:prstGeom prst="flowChartMagneticDrum">
              <a:avLst/>
            </a:prstGeom>
            <a:grpFill/>
            <a:ln w="28575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 sz="9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45994" y="1237487"/>
              <a:ext cx="627095" cy="369332"/>
            </a:xfrm>
            <a:prstGeom prst="rect">
              <a:avLst/>
            </a:prstGeom>
            <a:grp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solidFill>
                    <a:schemeClr val="bg1"/>
                  </a:solidFill>
                </a:rPr>
                <a:t>CheckBot</a:t>
              </a:r>
              <a:endParaRPr lang="en-US" sz="900" dirty="0">
                <a:solidFill>
                  <a:schemeClr val="bg1"/>
                </a:solidFill>
              </a:endParaRPr>
            </a:p>
            <a:p>
              <a:r>
                <a:rPr lang="en-US" sz="900" dirty="0">
                  <a:solidFill>
                    <a:schemeClr val="bg1"/>
                  </a:solidFill>
                </a:rPr>
                <a:t>database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9A8485B3-544E-4EAD-8799-81B1829D8A87}"/>
              </a:ext>
            </a:extLst>
          </p:cNvPr>
          <p:cNvSpPr/>
          <p:nvPr/>
        </p:nvSpPr>
        <p:spPr>
          <a:xfrm>
            <a:off x="3691624" y="2066298"/>
            <a:ext cx="1175413" cy="402692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Send data after errors cleared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9A8485B3-544E-4EAD-8799-81B1829D8A87}"/>
              </a:ext>
            </a:extLst>
          </p:cNvPr>
          <p:cNvSpPr/>
          <p:nvPr/>
        </p:nvSpPr>
        <p:spPr>
          <a:xfrm>
            <a:off x="2338917" y="2053040"/>
            <a:ext cx="1142126" cy="41595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>
                <a:solidFill>
                  <a:schemeClr val="bg1"/>
                </a:solidFill>
              </a:rPr>
              <a:t>Feedback for learning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3594655" y="1769800"/>
            <a:ext cx="12700" cy="1369351"/>
          </a:xfrm>
          <a:prstGeom prst="bentConnector3">
            <a:avLst>
              <a:gd name="adj1" fmla="val 1114291"/>
            </a:avLst>
          </a:prstGeom>
          <a:ln w="28575">
            <a:solidFill>
              <a:schemeClr val="bg2">
                <a:lumMod val="9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3592571" y="2587269"/>
            <a:ext cx="1" cy="167094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209530" y="1610559"/>
            <a:ext cx="0" cy="442482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585231" y="1610559"/>
            <a:ext cx="10415" cy="464254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469297" y="6333963"/>
            <a:ext cx="513593" cy="2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9469297" y="6061792"/>
            <a:ext cx="513593" cy="2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074006" y="5925156"/>
            <a:ext cx="949299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In-House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033963" y="6157624"/>
            <a:ext cx="129554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Outsourced</a:t>
            </a:r>
          </a:p>
        </p:txBody>
      </p:sp>
      <p:sp>
        <p:nvSpPr>
          <p:cNvPr id="61" name="Rectangle 60"/>
          <p:cNvSpPr/>
          <p:nvPr/>
        </p:nvSpPr>
        <p:spPr>
          <a:xfrm>
            <a:off x="0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Solution: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3077438" y="518613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>
                <a:solidFill>
                  <a:schemeClr val="bg2">
                    <a:lumMod val="90000"/>
                  </a:schemeClr>
                </a:solidFill>
              </a:rPr>
              <a:t>Process of resolving discrepancies (1)</a:t>
            </a:r>
          </a:p>
        </p:txBody>
      </p:sp>
      <p:sp>
        <p:nvSpPr>
          <p:cNvPr id="51" name="Shape 1630">
            <a:extLst>
              <a:ext uri="{FF2B5EF4-FFF2-40B4-BE49-F238E27FC236}">
                <a16:creationId xmlns:a16="http://schemas.microsoft.com/office/drawing/2014/main" xmlns="" id="{E24AFC6B-CE7E-4EDB-91EE-4B1746F5B71C}"/>
              </a:ext>
            </a:extLst>
          </p:cNvPr>
          <p:cNvSpPr/>
          <p:nvPr/>
        </p:nvSpPr>
        <p:spPr>
          <a:xfrm>
            <a:off x="595423" y="171043"/>
            <a:ext cx="433759" cy="663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11808"/>
                </a:moveTo>
                <a:cubicBezTo>
                  <a:pt x="1574" y="10274"/>
                  <a:pt x="0" y="8529"/>
                  <a:pt x="0" y="6453"/>
                </a:cubicBezTo>
                <a:cubicBezTo>
                  <a:pt x="0" y="4452"/>
                  <a:pt x="1162" y="2798"/>
                  <a:pt x="3439" y="1609"/>
                </a:cubicBezTo>
                <a:cubicBezTo>
                  <a:pt x="5400" y="602"/>
                  <a:pt x="8015" y="0"/>
                  <a:pt x="10800" y="0"/>
                </a:cubicBezTo>
                <a:cubicBezTo>
                  <a:pt x="13609" y="0"/>
                  <a:pt x="16200" y="557"/>
                  <a:pt x="18186" y="1609"/>
                </a:cubicBezTo>
                <a:cubicBezTo>
                  <a:pt x="20438" y="2753"/>
                  <a:pt x="21600" y="4452"/>
                  <a:pt x="21600" y="6453"/>
                </a:cubicBezTo>
                <a:cubicBezTo>
                  <a:pt x="21600" y="8529"/>
                  <a:pt x="20026" y="10274"/>
                  <a:pt x="18670" y="11808"/>
                </a:cubicBezTo>
                <a:cubicBezTo>
                  <a:pt x="17508" y="13116"/>
                  <a:pt x="16345" y="14395"/>
                  <a:pt x="16345" y="15658"/>
                </a:cubicBezTo>
                <a:lnTo>
                  <a:pt x="16345" y="19359"/>
                </a:lnTo>
                <a:lnTo>
                  <a:pt x="14505" y="19359"/>
                </a:lnTo>
                <a:cubicBezTo>
                  <a:pt x="14505" y="20592"/>
                  <a:pt x="12858" y="21600"/>
                  <a:pt x="10873" y="21600"/>
                </a:cubicBezTo>
                <a:cubicBezTo>
                  <a:pt x="8887" y="21600"/>
                  <a:pt x="7265" y="20592"/>
                  <a:pt x="7313" y="19359"/>
                </a:cubicBezTo>
                <a:lnTo>
                  <a:pt x="5206" y="19359"/>
                </a:lnTo>
                <a:lnTo>
                  <a:pt x="5206" y="16050"/>
                </a:lnTo>
                <a:lnTo>
                  <a:pt x="5279" y="15658"/>
                </a:lnTo>
                <a:cubicBezTo>
                  <a:pt x="5206" y="14395"/>
                  <a:pt x="4117" y="13162"/>
                  <a:pt x="2954" y="11808"/>
                </a:cubicBezTo>
                <a:close/>
                <a:moveTo>
                  <a:pt x="6514" y="15237"/>
                </a:moveTo>
                <a:lnTo>
                  <a:pt x="15038" y="15237"/>
                </a:lnTo>
                <a:cubicBezTo>
                  <a:pt x="15256" y="13884"/>
                  <a:pt x="16418" y="12650"/>
                  <a:pt x="17508" y="11417"/>
                </a:cubicBezTo>
                <a:cubicBezTo>
                  <a:pt x="18791" y="9973"/>
                  <a:pt x="20244" y="8408"/>
                  <a:pt x="20244" y="6498"/>
                </a:cubicBezTo>
                <a:cubicBezTo>
                  <a:pt x="20244" y="4753"/>
                  <a:pt x="19203" y="3309"/>
                  <a:pt x="17290" y="2286"/>
                </a:cubicBezTo>
                <a:cubicBezTo>
                  <a:pt x="15595" y="1399"/>
                  <a:pt x="13270" y="887"/>
                  <a:pt x="10800" y="887"/>
                </a:cubicBezTo>
                <a:cubicBezTo>
                  <a:pt x="8354" y="887"/>
                  <a:pt x="6030" y="1399"/>
                  <a:pt x="4310" y="2286"/>
                </a:cubicBezTo>
                <a:cubicBezTo>
                  <a:pt x="2397" y="3309"/>
                  <a:pt x="1380" y="4753"/>
                  <a:pt x="1380" y="6498"/>
                </a:cubicBezTo>
                <a:cubicBezTo>
                  <a:pt x="1380" y="8363"/>
                  <a:pt x="2809" y="9973"/>
                  <a:pt x="4117" y="11417"/>
                </a:cubicBezTo>
                <a:cubicBezTo>
                  <a:pt x="5134" y="12650"/>
                  <a:pt x="6296" y="13884"/>
                  <a:pt x="6514" y="1523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492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/>
      <p:bldP spid="14" grpId="0" animBg="1"/>
      <p:bldP spid="16" grpId="0" animBg="1"/>
      <p:bldP spid="18" grpId="0" animBg="1"/>
      <p:bldP spid="18" grpId="1" animBg="1"/>
      <p:bldP spid="18" grpId="2" animBg="1"/>
      <p:bldP spid="18" grpId="3" animBg="1"/>
      <p:bldP spid="19" grpId="0" animBg="1"/>
      <p:bldP spid="20" grpId="0" animBg="1"/>
      <p:bldP spid="21" grpId="0" animBg="1"/>
      <p:bldP spid="24" grpId="0"/>
      <p:bldP spid="24" grpId="1"/>
      <p:bldP spid="24" grpId="2"/>
      <p:bldP spid="25" grpId="0"/>
      <p:bldP spid="27" grpId="0"/>
      <p:bldP spid="28" grpId="0" animBg="1"/>
      <p:bldP spid="28" grpId="1" animBg="1"/>
      <p:bldP spid="30" grpId="0"/>
      <p:bldP spid="30" grpId="1"/>
      <p:bldP spid="34" grpId="0" animBg="1"/>
      <p:bldP spid="34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75109" y="5720859"/>
            <a:ext cx="1987434" cy="58652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9469297" y="6161433"/>
            <a:ext cx="513593" cy="2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9469297" y="5889262"/>
            <a:ext cx="513593" cy="2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074006" y="5752626"/>
            <a:ext cx="949299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In-House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033963" y="5985094"/>
            <a:ext cx="129554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Outsourced</a:t>
            </a:r>
          </a:p>
        </p:txBody>
      </p:sp>
      <p:sp>
        <p:nvSpPr>
          <p:cNvPr id="48" name="Flowchart: Terminator 51">
            <a:extLst>
              <a:ext uri="{FF2B5EF4-FFF2-40B4-BE49-F238E27FC236}">
                <a16:creationId xmlns:a16="http://schemas.microsoft.com/office/drawing/2014/main" xmlns="" id="{7EA30F17-4177-4484-AA49-5F5865A14A3B}"/>
              </a:ext>
            </a:extLst>
          </p:cNvPr>
          <p:cNvSpPr/>
          <p:nvPr/>
        </p:nvSpPr>
        <p:spPr>
          <a:xfrm>
            <a:off x="4757200" y="1588959"/>
            <a:ext cx="2424892" cy="461556"/>
          </a:xfrm>
          <a:prstGeom prst="flowChartTerminator">
            <a:avLst/>
          </a:prstGeom>
          <a:solidFill>
            <a:srgbClr val="E3706D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2">
                    <a:lumMod val="10000"/>
                  </a:schemeClr>
                </a:solidFill>
              </a:rPr>
              <a:t>Alert Message from </a:t>
            </a:r>
            <a:r>
              <a:rPr lang="en-SG" sz="1100" b="1" dirty="0" err="1">
                <a:solidFill>
                  <a:schemeClr val="tx2">
                    <a:lumMod val="10000"/>
                  </a:schemeClr>
                </a:solidFill>
              </a:rPr>
              <a:t>CheckBot</a:t>
            </a:r>
            <a:endParaRPr lang="en-SG" sz="11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69A40355-DEB5-4F21-97CF-2F6EADDAA9CB}"/>
              </a:ext>
            </a:extLst>
          </p:cNvPr>
          <p:cNvSpPr/>
          <p:nvPr/>
        </p:nvSpPr>
        <p:spPr>
          <a:xfrm>
            <a:off x="5182737" y="2272245"/>
            <a:ext cx="1596673" cy="46482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Core Team of Analysts receives alert</a:t>
            </a:r>
          </a:p>
        </p:txBody>
      </p:sp>
      <p:sp>
        <p:nvSpPr>
          <p:cNvPr id="50" name="Flowchart: Decision 8">
            <a:extLst>
              <a:ext uri="{FF2B5EF4-FFF2-40B4-BE49-F238E27FC236}">
                <a16:creationId xmlns:a16="http://schemas.microsoft.com/office/drawing/2014/main" xmlns="" id="{6D52B40D-1CB1-440C-BFB7-14CBADB8258B}"/>
              </a:ext>
            </a:extLst>
          </p:cNvPr>
          <p:cNvSpPr/>
          <p:nvPr/>
        </p:nvSpPr>
        <p:spPr>
          <a:xfrm>
            <a:off x="5147617" y="2938707"/>
            <a:ext cx="1635916" cy="617221"/>
          </a:xfrm>
          <a:prstGeom prst="flowChartDecision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Errors Present?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25A7FDA1-1B42-4D55-B3D0-D9DC809DA61C}"/>
              </a:ext>
            </a:extLst>
          </p:cNvPr>
          <p:cNvCxnSpPr>
            <a:cxnSpLocks/>
          </p:cNvCxnSpPr>
          <p:nvPr/>
        </p:nvCxnSpPr>
        <p:spPr>
          <a:xfrm>
            <a:off x="5969647" y="2051992"/>
            <a:ext cx="0" cy="205739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A1755340-EE4D-4337-A942-65F18CA74672}"/>
              </a:ext>
            </a:extLst>
          </p:cNvPr>
          <p:cNvCxnSpPr>
            <a:cxnSpLocks/>
          </p:cNvCxnSpPr>
          <p:nvPr/>
        </p:nvCxnSpPr>
        <p:spPr>
          <a:xfrm>
            <a:off x="5969647" y="2737065"/>
            <a:ext cx="0" cy="19050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69A40355-DEB5-4F21-97CF-2F6EADDAA9CB}"/>
              </a:ext>
            </a:extLst>
          </p:cNvPr>
          <p:cNvSpPr/>
          <p:nvPr/>
        </p:nvSpPr>
        <p:spPr>
          <a:xfrm>
            <a:off x="5328130" y="4133846"/>
            <a:ext cx="1320400" cy="464820"/>
          </a:xfrm>
          <a:prstGeom prst="rect">
            <a:avLst/>
          </a:prstGeom>
          <a:solidFill>
            <a:srgbClr val="E3ECA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tx2">
                    <a:lumMod val="10000"/>
                  </a:schemeClr>
                </a:solidFill>
              </a:rPr>
              <a:t>Verifier signals:</a:t>
            </a:r>
          </a:p>
          <a:p>
            <a:pPr algn="ctr"/>
            <a:r>
              <a:rPr lang="en-SG" sz="1100" dirty="0">
                <a:solidFill>
                  <a:schemeClr val="tx2">
                    <a:lumMod val="10000"/>
                  </a:schemeClr>
                </a:solidFill>
              </a:rPr>
              <a:t>“Issue Resolved”</a:t>
            </a:r>
          </a:p>
        </p:txBody>
      </p:sp>
      <p:sp>
        <p:nvSpPr>
          <p:cNvPr id="54" name="Flowchart: Direct Access Storage 32">
            <a:extLst>
              <a:ext uri="{FF2B5EF4-FFF2-40B4-BE49-F238E27FC236}">
                <a16:creationId xmlns:a16="http://schemas.microsoft.com/office/drawing/2014/main" xmlns="" id="{4485C18F-7A71-45C2-82CA-04A527CA7B3F}"/>
              </a:ext>
            </a:extLst>
          </p:cNvPr>
          <p:cNvSpPr/>
          <p:nvPr/>
        </p:nvSpPr>
        <p:spPr>
          <a:xfrm>
            <a:off x="6254145" y="5551439"/>
            <a:ext cx="924298" cy="585548"/>
          </a:xfrm>
          <a:prstGeom prst="flowChartMagneticDrum">
            <a:avLst/>
          </a:prstGeom>
          <a:noFill/>
          <a:ln w="2857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900" dirty="0">
                <a:solidFill>
                  <a:schemeClr val="bg1"/>
                </a:solidFill>
              </a:rPr>
              <a:t>RMS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4774618" y="5545340"/>
            <a:ext cx="942576" cy="585548"/>
            <a:chOff x="645994" y="1112467"/>
            <a:chExt cx="942576" cy="585548"/>
          </a:xfrm>
          <a:noFill/>
        </p:grpSpPr>
        <p:sp>
          <p:nvSpPr>
            <p:cNvPr id="56" name="Flowchart: Direct Access Storage 32">
              <a:extLst>
                <a:ext uri="{FF2B5EF4-FFF2-40B4-BE49-F238E27FC236}">
                  <a16:creationId xmlns:a16="http://schemas.microsoft.com/office/drawing/2014/main" xmlns="" id="{4485C18F-7A71-45C2-82CA-04A527CA7B3F}"/>
                </a:ext>
              </a:extLst>
            </p:cNvPr>
            <p:cNvSpPr/>
            <p:nvPr/>
          </p:nvSpPr>
          <p:spPr>
            <a:xfrm>
              <a:off x="664272" y="1112467"/>
              <a:ext cx="924298" cy="585548"/>
            </a:xfrm>
            <a:prstGeom prst="flowChartMagneticDrum">
              <a:avLst/>
            </a:prstGeom>
            <a:grpFill/>
            <a:ln w="28575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 sz="900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5994" y="1237487"/>
              <a:ext cx="627095" cy="369332"/>
            </a:xfrm>
            <a:prstGeom prst="rect">
              <a:avLst/>
            </a:prstGeom>
            <a:grp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solidFill>
                    <a:schemeClr val="bg1"/>
                  </a:solidFill>
                </a:rPr>
                <a:t>CheckBot</a:t>
              </a:r>
              <a:endParaRPr lang="en-US" sz="900" dirty="0">
                <a:solidFill>
                  <a:schemeClr val="bg1"/>
                </a:solidFill>
              </a:endParaRPr>
            </a:p>
            <a:p>
              <a:r>
                <a:rPr lang="en-US" sz="900" dirty="0">
                  <a:solidFill>
                    <a:schemeClr val="bg1"/>
                  </a:solidFill>
                </a:rPr>
                <a:t>database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9A8485B3-544E-4EAD-8799-81B1829D8A87}"/>
              </a:ext>
            </a:extLst>
          </p:cNvPr>
          <p:cNvSpPr/>
          <p:nvPr/>
        </p:nvSpPr>
        <p:spPr>
          <a:xfrm>
            <a:off x="6155365" y="4978429"/>
            <a:ext cx="1175413" cy="402692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Send data after errors cleared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9A8485B3-544E-4EAD-8799-81B1829D8A87}"/>
              </a:ext>
            </a:extLst>
          </p:cNvPr>
          <p:cNvSpPr/>
          <p:nvPr/>
        </p:nvSpPr>
        <p:spPr>
          <a:xfrm>
            <a:off x="4677038" y="4961245"/>
            <a:ext cx="1142126" cy="419876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Feedback for learning</a:t>
            </a:r>
          </a:p>
        </p:txBody>
      </p:sp>
      <p:cxnSp>
        <p:nvCxnSpPr>
          <p:cNvPr id="60" name="Elbow Connector 59"/>
          <p:cNvCxnSpPr/>
          <p:nvPr/>
        </p:nvCxnSpPr>
        <p:spPr>
          <a:xfrm rot="16200000" flipH="1">
            <a:off x="5986995" y="4227564"/>
            <a:ext cx="17184" cy="1494971"/>
          </a:xfrm>
          <a:prstGeom prst="bentConnector3">
            <a:avLst>
              <a:gd name="adj1" fmla="val -1330307"/>
            </a:avLst>
          </a:prstGeom>
          <a:ln w="28575">
            <a:solidFill>
              <a:schemeClr val="bg2">
                <a:lumMod val="9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5984159" y="4582830"/>
            <a:ext cx="1" cy="167094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563418" y="5381121"/>
            <a:ext cx="0" cy="473905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7011088" y="5394037"/>
            <a:ext cx="5785" cy="512477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xmlns="" id="{A1755340-EE4D-4337-A942-65F18CA74672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5965575" y="3555928"/>
            <a:ext cx="3086" cy="608914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A104286B-C746-4877-8F58-AFB331F71D6B}"/>
              </a:ext>
            </a:extLst>
          </p:cNvPr>
          <p:cNvSpPr txBox="1"/>
          <p:nvPr/>
        </p:nvSpPr>
        <p:spPr>
          <a:xfrm>
            <a:off x="5233587" y="3538876"/>
            <a:ext cx="149497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</a:rPr>
              <a:t>No </a:t>
            </a:r>
          </a:p>
          <a:p>
            <a:pPr algn="ctr"/>
            <a:r>
              <a:rPr lang="en-SG" sz="1200" dirty="0">
                <a:solidFill>
                  <a:schemeClr val="bg1"/>
                </a:solidFill>
              </a:rPr>
              <a:t>(False Alarm)</a:t>
            </a:r>
          </a:p>
        </p:txBody>
      </p:sp>
      <p:sp>
        <p:nvSpPr>
          <p:cNvPr id="66" name="Rectangle 65"/>
          <p:cNvSpPr/>
          <p:nvPr/>
        </p:nvSpPr>
        <p:spPr>
          <a:xfrm>
            <a:off x="0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Solution: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3077438" y="518613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>
                <a:solidFill>
                  <a:schemeClr val="bg2">
                    <a:lumMod val="90000"/>
                  </a:schemeClr>
                </a:solidFill>
              </a:rPr>
              <a:t>Process of resolving discrepancies (2)</a:t>
            </a:r>
          </a:p>
        </p:txBody>
      </p:sp>
      <p:sp>
        <p:nvSpPr>
          <p:cNvPr id="31" name="Shape 1630">
            <a:extLst>
              <a:ext uri="{FF2B5EF4-FFF2-40B4-BE49-F238E27FC236}">
                <a16:creationId xmlns:a16="http://schemas.microsoft.com/office/drawing/2014/main" xmlns="" id="{E24AFC6B-CE7E-4EDB-91EE-4B1746F5B71C}"/>
              </a:ext>
            </a:extLst>
          </p:cNvPr>
          <p:cNvSpPr/>
          <p:nvPr/>
        </p:nvSpPr>
        <p:spPr>
          <a:xfrm>
            <a:off x="595423" y="171043"/>
            <a:ext cx="433759" cy="663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11808"/>
                </a:moveTo>
                <a:cubicBezTo>
                  <a:pt x="1574" y="10274"/>
                  <a:pt x="0" y="8529"/>
                  <a:pt x="0" y="6453"/>
                </a:cubicBezTo>
                <a:cubicBezTo>
                  <a:pt x="0" y="4452"/>
                  <a:pt x="1162" y="2798"/>
                  <a:pt x="3439" y="1609"/>
                </a:cubicBezTo>
                <a:cubicBezTo>
                  <a:pt x="5400" y="602"/>
                  <a:pt x="8015" y="0"/>
                  <a:pt x="10800" y="0"/>
                </a:cubicBezTo>
                <a:cubicBezTo>
                  <a:pt x="13609" y="0"/>
                  <a:pt x="16200" y="557"/>
                  <a:pt x="18186" y="1609"/>
                </a:cubicBezTo>
                <a:cubicBezTo>
                  <a:pt x="20438" y="2753"/>
                  <a:pt x="21600" y="4452"/>
                  <a:pt x="21600" y="6453"/>
                </a:cubicBezTo>
                <a:cubicBezTo>
                  <a:pt x="21600" y="8529"/>
                  <a:pt x="20026" y="10274"/>
                  <a:pt x="18670" y="11808"/>
                </a:cubicBezTo>
                <a:cubicBezTo>
                  <a:pt x="17508" y="13116"/>
                  <a:pt x="16345" y="14395"/>
                  <a:pt x="16345" y="15658"/>
                </a:cubicBezTo>
                <a:lnTo>
                  <a:pt x="16345" y="19359"/>
                </a:lnTo>
                <a:lnTo>
                  <a:pt x="14505" y="19359"/>
                </a:lnTo>
                <a:cubicBezTo>
                  <a:pt x="14505" y="20592"/>
                  <a:pt x="12858" y="21600"/>
                  <a:pt x="10873" y="21600"/>
                </a:cubicBezTo>
                <a:cubicBezTo>
                  <a:pt x="8887" y="21600"/>
                  <a:pt x="7265" y="20592"/>
                  <a:pt x="7313" y="19359"/>
                </a:cubicBezTo>
                <a:lnTo>
                  <a:pt x="5206" y="19359"/>
                </a:lnTo>
                <a:lnTo>
                  <a:pt x="5206" y="16050"/>
                </a:lnTo>
                <a:lnTo>
                  <a:pt x="5279" y="15658"/>
                </a:lnTo>
                <a:cubicBezTo>
                  <a:pt x="5206" y="14395"/>
                  <a:pt x="4117" y="13162"/>
                  <a:pt x="2954" y="11808"/>
                </a:cubicBezTo>
                <a:close/>
                <a:moveTo>
                  <a:pt x="6514" y="15237"/>
                </a:moveTo>
                <a:lnTo>
                  <a:pt x="15038" y="15237"/>
                </a:lnTo>
                <a:cubicBezTo>
                  <a:pt x="15256" y="13884"/>
                  <a:pt x="16418" y="12650"/>
                  <a:pt x="17508" y="11417"/>
                </a:cubicBezTo>
                <a:cubicBezTo>
                  <a:pt x="18791" y="9973"/>
                  <a:pt x="20244" y="8408"/>
                  <a:pt x="20244" y="6498"/>
                </a:cubicBezTo>
                <a:cubicBezTo>
                  <a:pt x="20244" y="4753"/>
                  <a:pt x="19203" y="3309"/>
                  <a:pt x="17290" y="2286"/>
                </a:cubicBezTo>
                <a:cubicBezTo>
                  <a:pt x="15595" y="1399"/>
                  <a:pt x="13270" y="887"/>
                  <a:pt x="10800" y="887"/>
                </a:cubicBezTo>
                <a:cubicBezTo>
                  <a:pt x="8354" y="887"/>
                  <a:pt x="6030" y="1399"/>
                  <a:pt x="4310" y="2286"/>
                </a:cubicBezTo>
                <a:cubicBezTo>
                  <a:pt x="2397" y="3309"/>
                  <a:pt x="1380" y="4753"/>
                  <a:pt x="1380" y="6498"/>
                </a:cubicBezTo>
                <a:cubicBezTo>
                  <a:pt x="1380" y="8363"/>
                  <a:pt x="2809" y="9973"/>
                  <a:pt x="4117" y="11417"/>
                </a:cubicBezTo>
                <a:cubicBezTo>
                  <a:pt x="5134" y="12650"/>
                  <a:pt x="6296" y="13884"/>
                  <a:pt x="6514" y="1523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8" grpId="0" animBg="1"/>
      <p:bldP spid="59" grpId="0" animBg="1"/>
      <p:bldP spid="6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75109" y="5749434"/>
            <a:ext cx="1987434" cy="58652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8285819" y="1370921"/>
            <a:ext cx="942576" cy="585548"/>
            <a:chOff x="645994" y="1112467"/>
            <a:chExt cx="942576" cy="585548"/>
          </a:xfrm>
          <a:noFill/>
        </p:grpSpPr>
        <p:sp>
          <p:nvSpPr>
            <p:cNvPr id="4" name="Flowchart: Direct Access Storage 32">
              <a:extLst>
                <a:ext uri="{FF2B5EF4-FFF2-40B4-BE49-F238E27FC236}">
                  <a16:creationId xmlns:a16="http://schemas.microsoft.com/office/drawing/2014/main" xmlns="" id="{4485C18F-7A71-45C2-82CA-04A527CA7B3F}"/>
                </a:ext>
              </a:extLst>
            </p:cNvPr>
            <p:cNvSpPr/>
            <p:nvPr/>
          </p:nvSpPr>
          <p:spPr>
            <a:xfrm>
              <a:off x="664272" y="1112467"/>
              <a:ext cx="924298" cy="585548"/>
            </a:xfrm>
            <a:prstGeom prst="flowChartMagneticDrum">
              <a:avLst/>
            </a:prstGeom>
            <a:grpFill/>
            <a:ln w="28575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 sz="900"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45994" y="1237487"/>
              <a:ext cx="627095" cy="369332"/>
            </a:xfrm>
            <a:prstGeom prst="rect">
              <a:avLst/>
            </a:prstGeom>
            <a:grp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CheckBot</a:t>
              </a:r>
              <a:endPara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  <a:p>
              <a:r>
                <a:rPr lang="en-US" sz="9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database</a:t>
              </a:r>
            </a:p>
          </p:txBody>
        </p:sp>
      </p:grpSp>
      <p:sp>
        <p:nvSpPr>
          <p:cNvPr id="7" name="Flowchart: Terminator 51">
            <a:extLst>
              <a:ext uri="{FF2B5EF4-FFF2-40B4-BE49-F238E27FC236}">
                <a16:creationId xmlns:a16="http://schemas.microsoft.com/office/drawing/2014/main" xmlns="" id="{7EA30F17-4177-4484-AA49-5F5865A14A3B}"/>
              </a:ext>
            </a:extLst>
          </p:cNvPr>
          <p:cNvSpPr/>
          <p:nvPr/>
        </p:nvSpPr>
        <p:spPr>
          <a:xfrm>
            <a:off x="5094886" y="1417451"/>
            <a:ext cx="2424892" cy="461556"/>
          </a:xfrm>
          <a:prstGeom prst="flowChartTerminator">
            <a:avLst/>
          </a:prstGeom>
          <a:solidFill>
            <a:srgbClr val="E3706D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b="1" dirty="0">
                <a:solidFill>
                  <a:schemeClr val="tx2">
                    <a:lumMod val="10000"/>
                  </a:schemeClr>
                </a:solidFill>
              </a:rPr>
              <a:t>Alert Message from </a:t>
            </a:r>
            <a:r>
              <a:rPr lang="en-SG" sz="1100" b="1" dirty="0" err="1">
                <a:solidFill>
                  <a:schemeClr val="tx2">
                    <a:lumMod val="10000"/>
                  </a:schemeClr>
                </a:solidFill>
              </a:rPr>
              <a:t>CheckBot</a:t>
            </a:r>
            <a:endParaRPr lang="en-SG" sz="11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9A40355-DEB5-4F21-97CF-2F6EADDAA9CB}"/>
              </a:ext>
            </a:extLst>
          </p:cNvPr>
          <p:cNvSpPr/>
          <p:nvPr/>
        </p:nvSpPr>
        <p:spPr>
          <a:xfrm>
            <a:off x="5520423" y="2096211"/>
            <a:ext cx="1596673" cy="46482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Core Team of Analysts receives alert</a:t>
            </a:r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xmlns="" id="{6D52B40D-1CB1-440C-BFB7-14CBADB8258B}"/>
              </a:ext>
            </a:extLst>
          </p:cNvPr>
          <p:cNvSpPr/>
          <p:nvPr/>
        </p:nvSpPr>
        <p:spPr>
          <a:xfrm>
            <a:off x="5500801" y="2747175"/>
            <a:ext cx="1635916" cy="617221"/>
          </a:xfrm>
          <a:prstGeom prst="flowChartDecision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Errors Present?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25A7FDA1-1B42-4D55-B3D0-D9DC809DA61C}"/>
              </a:ext>
            </a:extLst>
          </p:cNvPr>
          <p:cNvCxnSpPr>
            <a:cxnSpLocks/>
          </p:cNvCxnSpPr>
          <p:nvPr/>
        </p:nvCxnSpPr>
        <p:spPr>
          <a:xfrm>
            <a:off x="6307333" y="1875958"/>
            <a:ext cx="0" cy="205739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A1755340-EE4D-4337-A942-65F18CA74672}"/>
              </a:ext>
            </a:extLst>
          </p:cNvPr>
          <p:cNvCxnSpPr>
            <a:cxnSpLocks/>
          </p:cNvCxnSpPr>
          <p:nvPr/>
        </p:nvCxnSpPr>
        <p:spPr>
          <a:xfrm>
            <a:off x="6307333" y="2561031"/>
            <a:ext cx="0" cy="19050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347681D-9CDC-4A2F-817B-53C3EEC81866}"/>
              </a:ext>
            </a:extLst>
          </p:cNvPr>
          <p:cNvSpPr txBox="1"/>
          <p:nvPr/>
        </p:nvSpPr>
        <p:spPr>
          <a:xfrm>
            <a:off x="7260580" y="2816513"/>
            <a:ext cx="6111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137278" y="3038035"/>
            <a:ext cx="735020" cy="1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A8485B3-544E-4EAD-8799-81B1829D8A87}"/>
              </a:ext>
            </a:extLst>
          </p:cNvPr>
          <p:cNvSpPr/>
          <p:nvPr/>
        </p:nvSpPr>
        <p:spPr>
          <a:xfrm>
            <a:off x="7871736" y="2709277"/>
            <a:ext cx="1770743" cy="59338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Run checks against </a:t>
            </a:r>
            <a:r>
              <a:rPr lang="en-SG" sz="1100" dirty="0" err="1">
                <a:solidFill>
                  <a:schemeClr val="bg1"/>
                </a:solidFill>
              </a:rPr>
              <a:t>CheckBot</a:t>
            </a:r>
            <a:r>
              <a:rPr lang="en-SG" sz="1100" dirty="0">
                <a:solidFill>
                  <a:schemeClr val="bg1"/>
                </a:solidFill>
              </a:rPr>
              <a:t> database to match any existing cases</a:t>
            </a:r>
          </a:p>
        </p:txBody>
      </p:sp>
      <p:cxnSp>
        <p:nvCxnSpPr>
          <p:cNvPr id="15" name="Elbow Connector 14"/>
          <p:cNvCxnSpPr>
            <a:endCxn id="29" idx="0"/>
          </p:cNvCxnSpPr>
          <p:nvPr/>
        </p:nvCxnSpPr>
        <p:spPr>
          <a:xfrm rot="5400000">
            <a:off x="8383696" y="2008793"/>
            <a:ext cx="1073896" cy="327072"/>
          </a:xfrm>
          <a:prstGeom prst="bentConnector3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Decision 33">
            <a:extLst>
              <a:ext uri="{FF2B5EF4-FFF2-40B4-BE49-F238E27FC236}">
                <a16:creationId xmlns:a16="http://schemas.microsoft.com/office/drawing/2014/main" xmlns="" id="{511700D5-4828-4B7A-8D30-7013277EC3AF}"/>
              </a:ext>
            </a:extLst>
          </p:cNvPr>
          <p:cNvSpPr/>
          <p:nvPr/>
        </p:nvSpPr>
        <p:spPr>
          <a:xfrm>
            <a:off x="5500801" y="3571509"/>
            <a:ext cx="1616295" cy="617221"/>
          </a:xfrm>
          <a:prstGeom prst="flowChartDecision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New Case?</a:t>
            </a:r>
          </a:p>
        </p:txBody>
      </p:sp>
      <p:cxnSp>
        <p:nvCxnSpPr>
          <p:cNvPr id="17" name="Elbow Connector 16"/>
          <p:cNvCxnSpPr/>
          <p:nvPr/>
        </p:nvCxnSpPr>
        <p:spPr>
          <a:xfrm rot="5400000">
            <a:off x="7402287" y="2231202"/>
            <a:ext cx="261484" cy="2448159"/>
          </a:xfrm>
          <a:prstGeom prst="bent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A8485B3-544E-4EAD-8799-81B1829D8A87}"/>
              </a:ext>
            </a:extLst>
          </p:cNvPr>
          <p:cNvSpPr/>
          <p:nvPr/>
        </p:nvSpPr>
        <p:spPr>
          <a:xfrm>
            <a:off x="4281261" y="4188730"/>
            <a:ext cx="1587498" cy="64770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Analyst analyses and proposes solutions and people to notify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A8485B3-544E-4EAD-8799-81B1829D8A87}"/>
              </a:ext>
            </a:extLst>
          </p:cNvPr>
          <p:cNvSpPr/>
          <p:nvPr/>
        </p:nvSpPr>
        <p:spPr>
          <a:xfrm>
            <a:off x="6754244" y="4188730"/>
            <a:ext cx="1660067" cy="64770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Analyst chooses best course of actions based on </a:t>
            </a:r>
            <a:r>
              <a:rPr lang="en-SG" sz="1100" dirty="0" err="1">
                <a:solidFill>
                  <a:schemeClr val="bg1"/>
                </a:solidFill>
              </a:rPr>
              <a:t>CheckBot’s</a:t>
            </a:r>
            <a:r>
              <a:rPr lang="en-SG" sz="1100" dirty="0">
                <a:solidFill>
                  <a:schemeClr val="bg1"/>
                </a:solidFill>
              </a:rPr>
              <a:t> suggestions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E9606BD-A9F7-41F0-9718-B4FDAC3789AE}"/>
              </a:ext>
            </a:extLst>
          </p:cNvPr>
          <p:cNvSpPr/>
          <p:nvPr/>
        </p:nvSpPr>
        <p:spPr>
          <a:xfrm>
            <a:off x="5282057" y="5110698"/>
            <a:ext cx="2022593" cy="618489"/>
          </a:xfrm>
          <a:prstGeom prst="rect">
            <a:avLst/>
          </a:prstGeom>
          <a:solidFill>
            <a:srgbClr val="A8AF76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tx2">
                    <a:lumMod val="10000"/>
                  </a:schemeClr>
                </a:solidFill>
              </a:rPr>
              <a:t>Analyst notify responsible parties to resolve errors:</a:t>
            </a:r>
          </a:p>
          <a:p>
            <a:pPr algn="ctr"/>
            <a:r>
              <a:rPr lang="en-SG" sz="1100" dirty="0">
                <a:solidFill>
                  <a:schemeClr val="tx2">
                    <a:lumMod val="10000"/>
                  </a:schemeClr>
                </a:solidFill>
              </a:rPr>
              <a:t>DI Team /Traders /Others</a:t>
            </a:r>
          </a:p>
        </p:txBody>
      </p:sp>
      <p:sp>
        <p:nvSpPr>
          <p:cNvPr id="21" name="Flowchart: Decision 33">
            <a:extLst>
              <a:ext uri="{FF2B5EF4-FFF2-40B4-BE49-F238E27FC236}">
                <a16:creationId xmlns:a16="http://schemas.microsoft.com/office/drawing/2014/main" xmlns="" id="{511700D5-4828-4B7A-8D30-7013277EC3AF}"/>
              </a:ext>
            </a:extLst>
          </p:cNvPr>
          <p:cNvSpPr/>
          <p:nvPr/>
        </p:nvSpPr>
        <p:spPr>
          <a:xfrm>
            <a:off x="5484670" y="5920196"/>
            <a:ext cx="1616295" cy="617221"/>
          </a:xfrm>
          <a:prstGeom prst="flowChartDecision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>
                <a:solidFill>
                  <a:schemeClr val="bg1"/>
                </a:solidFill>
              </a:rPr>
              <a:t>Errors solved?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22" name="Elbow Connector 21"/>
          <p:cNvCxnSpPr>
            <a:endCxn id="19" idx="0"/>
          </p:cNvCxnSpPr>
          <p:nvPr/>
        </p:nvCxnSpPr>
        <p:spPr>
          <a:xfrm>
            <a:off x="7044526" y="3880120"/>
            <a:ext cx="539752" cy="308610"/>
          </a:xfrm>
          <a:prstGeom prst="bentConnector2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8" idx="0"/>
          </p:cNvCxnSpPr>
          <p:nvPr/>
        </p:nvCxnSpPr>
        <p:spPr>
          <a:xfrm rot="10800000" flipV="1">
            <a:off x="5075011" y="3880120"/>
            <a:ext cx="445413" cy="308610"/>
          </a:xfrm>
          <a:prstGeom prst="bentConnector2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347681D-9CDC-4A2F-817B-53C3EEC81866}"/>
              </a:ext>
            </a:extLst>
          </p:cNvPr>
          <p:cNvSpPr txBox="1"/>
          <p:nvPr/>
        </p:nvSpPr>
        <p:spPr>
          <a:xfrm>
            <a:off x="5058936" y="3636074"/>
            <a:ext cx="6111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347681D-9CDC-4A2F-817B-53C3EEC81866}"/>
              </a:ext>
            </a:extLst>
          </p:cNvPr>
          <p:cNvSpPr txBox="1"/>
          <p:nvPr/>
        </p:nvSpPr>
        <p:spPr>
          <a:xfrm>
            <a:off x="7146510" y="3650246"/>
            <a:ext cx="6111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6" name="Elbow Connector 25"/>
          <p:cNvCxnSpPr/>
          <p:nvPr/>
        </p:nvCxnSpPr>
        <p:spPr>
          <a:xfrm rot="10800000">
            <a:off x="4925094" y="4842781"/>
            <a:ext cx="559576" cy="1386027"/>
          </a:xfrm>
          <a:prstGeom prst="bentConnector2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347681D-9CDC-4A2F-817B-53C3EEC81866}"/>
              </a:ext>
            </a:extLst>
          </p:cNvPr>
          <p:cNvSpPr txBox="1"/>
          <p:nvPr/>
        </p:nvSpPr>
        <p:spPr>
          <a:xfrm>
            <a:off x="4606632" y="5254388"/>
            <a:ext cx="6111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69A40355-DEB5-4F21-97CF-2F6EADDAA9CB}"/>
              </a:ext>
            </a:extLst>
          </p:cNvPr>
          <p:cNvSpPr/>
          <p:nvPr/>
        </p:nvSpPr>
        <p:spPr>
          <a:xfrm>
            <a:off x="2932372" y="2823375"/>
            <a:ext cx="1320400" cy="464820"/>
          </a:xfrm>
          <a:prstGeom prst="rect">
            <a:avLst/>
          </a:prstGeom>
          <a:solidFill>
            <a:srgbClr val="E3ECA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tx2">
                    <a:lumMod val="10000"/>
                  </a:schemeClr>
                </a:solidFill>
              </a:rPr>
              <a:t>Verifier signals:</a:t>
            </a:r>
          </a:p>
          <a:p>
            <a:pPr algn="ctr"/>
            <a:r>
              <a:rPr lang="en-SG" sz="1100" dirty="0">
                <a:solidFill>
                  <a:schemeClr val="tx2">
                    <a:lumMod val="10000"/>
                  </a:schemeClr>
                </a:solidFill>
              </a:rPr>
              <a:t>“Issue Resolved”</a:t>
            </a:r>
          </a:p>
        </p:txBody>
      </p:sp>
      <p:cxnSp>
        <p:nvCxnSpPr>
          <p:cNvPr id="29" name="Elbow Connector 28"/>
          <p:cNvCxnSpPr/>
          <p:nvPr/>
        </p:nvCxnSpPr>
        <p:spPr>
          <a:xfrm rot="10800000">
            <a:off x="3592572" y="3288195"/>
            <a:ext cx="1892098" cy="2940612"/>
          </a:xfrm>
          <a:prstGeom prst="bentConnector2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347681D-9CDC-4A2F-817B-53C3EEC81866}"/>
              </a:ext>
            </a:extLst>
          </p:cNvPr>
          <p:cNvSpPr txBox="1"/>
          <p:nvPr/>
        </p:nvSpPr>
        <p:spPr>
          <a:xfrm>
            <a:off x="3532675" y="5259038"/>
            <a:ext cx="6111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1200">
                <a:solidFill>
                  <a:schemeClr val="bg1"/>
                </a:solidFill>
              </a:rPr>
              <a:t>Yes</a:t>
            </a:r>
            <a:endParaRPr lang="en-SG" sz="1200" dirty="0">
              <a:solidFill>
                <a:schemeClr val="bg1"/>
              </a:solidFill>
            </a:endParaRPr>
          </a:p>
        </p:txBody>
      </p:sp>
      <p:cxnSp>
        <p:nvCxnSpPr>
          <p:cNvPr id="31" name="Elbow Connector 30"/>
          <p:cNvCxnSpPr/>
          <p:nvPr/>
        </p:nvCxnSpPr>
        <p:spPr>
          <a:xfrm>
            <a:off x="5056286" y="4842337"/>
            <a:ext cx="2527992" cy="9083"/>
          </a:xfrm>
          <a:prstGeom prst="bentConnector4">
            <a:avLst>
              <a:gd name="adj1" fmla="val 377"/>
              <a:gd name="adj2" fmla="val 1131465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A1755340-EE4D-4337-A942-65F18CA74672}"/>
              </a:ext>
            </a:extLst>
          </p:cNvPr>
          <p:cNvCxnSpPr>
            <a:cxnSpLocks/>
          </p:cNvCxnSpPr>
          <p:nvPr/>
        </p:nvCxnSpPr>
        <p:spPr>
          <a:xfrm>
            <a:off x="6300079" y="4934116"/>
            <a:ext cx="0" cy="19050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A1755340-EE4D-4337-A942-65F18CA74672}"/>
              </a:ext>
            </a:extLst>
          </p:cNvPr>
          <p:cNvCxnSpPr>
            <a:cxnSpLocks/>
          </p:cNvCxnSpPr>
          <p:nvPr/>
        </p:nvCxnSpPr>
        <p:spPr>
          <a:xfrm>
            <a:off x="6307331" y="5729187"/>
            <a:ext cx="0" cy="19050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Flowchart: Direct Access Storage 32">
            <a:extLst>
              <a:ext uri="{FF2B5EF4-FFF2-40B4-BE49-F238E27FC236}">
                <a16:creationId xmlns:a16="http://schemas.microsoft.com/office/drawing/2014/main" xmlns="" id="{4485C18F-7A71-45C2-82CA-04A527CA7B3F}"/>
              </a:ext>
            </a:extLst>
          </p:cNvPr>
          <p:cNvSpPr/>
          <p:nvPr/>
        </p:nvSpPr>
        <p:spPr>
          <a:xfrm>
            <a:off x="3836767" y="1390235"/>
            <a:ext cx="924298" cy="585548"/>
          </a:xfrm>
          <a:prstGeom prst="flowChartMagneticDrum">
            <a:avLst/>
          </a:prstGeom>
          <a:noFill/>
          <a:ln w="2857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900" dirty="0">
                <a:solidFill>
                  <a:schemeClr val="bg1"/>
                </a:solidFill>
              </a:rPr>
              <a:t>RMS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465274" y="1368523"/>
            <a:ext cx="942576" cy="585548"/>
            <a:chOff x="645994" y="1112467"/>
            <a:chExt cx="942576" cy="585548"/>
          </a:xfrm>
          <a:noFill/>
        </p:grpSpPr>
        <p:sp>
          <p:nvSpPr>
            <p:cNvPr id="36" name="Flowchart: Direct Access Storage 32">
              <a:extLst>
                <a:ext uri="{FF2B5EF4-FFF2-40B4-BE49-F238E27FC236}">
                  <a16:creationId xmlns:a16="http://schemas.microsoft.com/office/drawing/2014/main" xmlns="" id="{4485C18F-7A71-45C2-82CA-04A527CA7B3F}"/>
                </a:ext>
              </a:extLst>
            </p:cNvPr>
            <p:cNvSpPr/>
            <p:nvPr/>
          </p:nvSpPr>
          <p:spPr>
            <a:xfrm>
              <a:off x="664272" y="1112467"/>
              <a:ext cx="924298" cy="585548"/>
            </a:xfrm>
            <a:prstGeom prst="flowChartMagneticDrum">
              <a:avLst/>
            </a:prstGeom>
            <a:grpFill/>
            <a:ln w="28575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 sz="9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45994" y="1237487"/>
              <a:ext cx="627095" cy="369332"/>
            </a:xfrm>
            <a:prstGeom prst="rect">
              <a:avLst/>
            </a:prstGeom>
            <a:grp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solidFill>
                    <a:schemeClr val="bg1"/>
                  </a:solidFill>
                </a:rPr>
                <a:t>CheckBot</a:t>
              </a:r>
              <a:endParaRPr lang="en-US" sz="900" dirty="0">
                <a:solidFill>
                  <a:schemeClr val="bg1"/>
                </a:solidFill>
              </a:endParaRPr>
            </a:p>
            <a:p>
              <a:r>
                <a:rPr lang="en-US" sz="900" dirty="0">
                  <a:solidFill>
                    <a:schemeClr val="bg1"/>
                  </a:solidFill>
                </a:rPr>
                <a:t>database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9A8485B3-544E-4EAD-8799-81B1829D8A87}"/>
              </a:ext>
            </a:extLst>
          </p:cNvPr>
          <p:cNvSpPr/>
          <p:nvPr/>
        </p:nvSpPr>
        <p:spPr>
          <a:xfrm>
            <a:off x="3691624" y="2135310"/>
            <a:ext cx="1175413" cy="402692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Send data after errors cleared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9A8485B3-544E-4EAD-8799-81B1829D8A87}"/>
              </a:ext>
            </a:extLst>
          </p:cNvPr>
          <p:cNvSpPr/>
          <p:nvPr/>
        </p:nvSpPr>
        <p:spPr>
          <a:xfrm>
            <a:off x="2338917" y="2122052"/>
            <a:ext cx="1142126" cy="41595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100">
                <a:solidFill>
                  <a:schemeClr val="bg1"/>
                </a:solidFill>
              </a:rPr>
              <a:t>Feedback for learning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3594655" y="1838812"/>
            <a:ext cx="12700" cy="1369351"/>
          </a:xfrm>
          <a:prstGeom prst="bentConnector3">
            <a:avLst>
              <a:gd name="adj1" fmla="val 1114291"/>
            </a:avLst>
          </a:prstGeom>
          <a:ln w="28575">
            <a:solidFill>
              <a:schemeClr val="bg2">
                <a:lumMod val="9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3592571" y="2656281"/>
            <a:ext cx="1" cy="167094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3263462" y="1635381"/>
            <a:ext cx="9125" cy="477146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606632" y="1635381"/>
            <a:ext cx="0" cy="49993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469297" y="6195940"/>
            <a:ext cx="513593" cy="2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9469297" y="5923769"/>
            <a:ext cx="513593" cy="2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074006" y="5787133"/>
            <a:ext cx="949299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In-House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033963" y="6019601"/>
            <a:ext cx="129554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Outsourced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104286B-C746-4877-8F58-AFB331F71D6B}"/>
              </a:ext>
            </a:extLst>
          </p:cNvPr>
          <p:cNvSpPr txBox="1"/>
          <p:nvPr/>
        </p:nvSpPr>
        <p:spPr>
          <a:xfrm>
            <a:off x="4353237" y="2810438"/>
            <a:ext cx="149497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</a:rPr>
              <a:t>No </a:t>
            </a:r>
          </a:p>
          <a:p>
            <a:pPr algn="ctr"/>
            <a:r>
              <a:rPr lang="en-SG" sz="1200" dirty="0">
                <a:solidFill>
                  <a:schemeClr val="bg1"/>
                </a:solidFill>
              </a:rPr>
              <a:t>(False Alarm)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4242025" y="3055785"/>
            <a:ext cx="1248029" cy="1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0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Solution: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3077438" y="518613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>
                <a:solidFill>
                  <a:schemeClr val="bg2">
                    <a:lumMod val="90000"/>
                  </a:schemeClr>
                </a:solidFill>
              </a:rPr>
              <a:t>Process of resolving discrepancies </a:t>
            </a:r>
          </a:p>
        </p:txBody>
      </p:sp>
      <p:sp>
        <p:nvSpPr>
          <p:cNvPr id="55" name="Shape 1630">
            <a:extLst>
              <a:ext uri="{FF2B5EF4-FFF2-40B4-BE49-F238E27FC236}">
                <a16:creationId xmlns:a16="http://schemas.microsoft.com/office/drawing/2014/main" xmlns="" id="{E24AFC6B-CE7E-4EDB-91EE-4B1746F5B71C}"/>
              </a:ext>
            </a:extLst>
          </p:cNvPr>
          <p:cNvSpPr/>
          <p:nvPr/>
        </p:nvSpPr>
        <p:spPr>
          <a:xfrm>
            <a:off x="595423" y="171043"/>
            <a:ext cx="433759" cy="663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11808"/>
                </a:moveTo>
                <a:cubicBezTo>
                  <a:pt x="1574" y="10274"/>
                  <a:pt x="0" y="8529"/>
                  <a:pt x="0" y="6453"/>
                </a:cubicBezTo>
                <a:cubicBezTo>
                  <a:pt x="0" y="4452"/>
                  <a:pt x="1162" y="2798"/>
                  <a:pt x="3439" y="1609"/>
                </a:cubicBezTo>
                <a:cubicBezTo>
                  <a:pt x="5400" y="602"/>
                  <a:pt x="8015" y="0"/>
                  <a:pt x="10800" y="0"/>
                </a:cubicBezTo>
                <a:cubicBezTo>
                  <a:pt x="13609" y="0"/>
                  <a:pt x="16200" y="557"/>
                  <a:pt x="18186" y="1609"/>
                </a:cubicBezTo>
                <a:cubicBezTo>
                  <a:pt x="20438" y="2753"/>
                  <a:pt x="21600" y="4452"/>
                  <a:pt x="21600" y="6453"/>
                </a:cubicBezTo>
                <a:cubicBezTo>
                  <a:pt x="21600" y="8529"/>
                  <a:pt x="20026" y="10274"/>
                  <a:pt x="18670" y="11808"/>
                </a:cubicBezTo>
                <a:cubicBezTo>
                  <a:pt x="17508" y="13116"/>
                  <a:pt x="16345" y="14395"/>
                  <a:pt x="16345" y="15658"/>
                </a:cubicBezTo>
                <a:lnTo>
                  <a:pt x="16345" y="19359"/>
                </a:lnTo>
                <a:lnTo>
                  <a:pt x="14505" y="19359"/>
                </a:lnTo>
                <a:cubicBezTo>
                  <a:pt x="14505" y="20592"/>
                  <a:pt x="12858" y="21600"/>
                  <a:pt x="10873" y="21600"/>
                </a:cubicBezTo>
                <a:cubicBezTo>
                  <a:pt x="8887" y="21600"/>
                  <a:pt x="7265" y="20592"/>
                  <a:pt x="7313" y="19359"/>
                </a:cubicBezTo>
                <a:lnTo>
                  <a:pt x="5206" y="19359"/>
                </a:lnTo>
                <a:lnTo>
                  <a:pt x="5206" y="16050"/>
                </a:lnTo>
                <a:lnTo>
                  <a:pt x="5279" y="15658"/>
                </a:lnTo>
                <a:cubicBezTo>
                  <a:pt x="5206" y="14395"/>
                  <a:pt x="4117" y="13162"/>
                  <a:pt x="2954" y="11808"/>
                </a:cubicBezTo>
                <a:close/>
                <a:moveTo>
                  <a:pt x="6514" y="15237"/>
                </a:moveTo>
                <a:lnTo>
                  <a:pt x="15038" y="15237"/>
                </a:lnTo>
                <a:cubicBezTo>
                  <a:pt x="15256" y="13884"/>
                  <a:pt x="16418" y="12650"/>
                  <a:pt x="17508" y="11417"/>
                </a:cubicBezTo>
                <a:cubicBezTo>
                  <a:pt x="18791" y="9973"/>
                  <a:pt x="20244" y="8408"/>
                  <a:pt x="20244" y="6498"/>
                </a:cubicBezTo>
                <a:cubicBezTo>
                  <a:pt x="20244" y="4753"/>
                  <a:pt x="19203" y="3309"/>
                  <a:pt x="17290" y="2286"/>
                </a:cubicBezTo>
                <a:cubicBezTo>
                  <a:pt x="15595" y="1399"/>
                  <a:pt x="13270" y="887"/>
                  <a:pt x="10800" y="887"/>
                </a:cubicBezTo>
                <a:cubicBezTo>
                  <a:pt x="8354" y="887"/>
                  <a:pt x="6030" y="1399"/>
                  <a:pt x="4310" y="2286"/>
                </a:cubicBezTo>
                <a:cubicBezTo>
                  <a:pt x="2397" y="3309"/>
                  <a:pt x="1380" y="4753"/>
                  <a:pt x="1380" y="6498"/>
                </a:cubicBezTo>
                <a:cubicBezTo>
                  <a:pt x="1380" y="8363"/>
                  <a:pt x="2809" y="9973"/>
                  <a:pt x="4117" y="11417"/>
                </a:cubicBezTo>
                <a:cubicBezTo>
                  <a:pt x="5134" y="12650"/>
                  <a:pt x="6296" y="13884"/>
                  <a:pt x="6514" y="1523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208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72834-748A-4D5E-8B57-A39D43D56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218822"/>
            <a:ext cx="3126129" cy="624510"/>
          </a:xfrm>
        </p:spPr>
        <p:txBody>
          <a:bodyPr>
            <a:noAutofit/>
          </a:bodyPr>
          <a:lstStyle/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Journey</a:t>
            </a:r>
          </a:p>
        </p:txBody>
      </p:sp>
      <p:sp>
        <p:nvSpPr>
          <p:cNvPr id="4" name="Shape 908">
            <a:extLst>
              <a:ext uri="{FF2B5EF4-FFF2-40B4-BE49-F238E27FC236}">
                <a16:creationId xmlns:a16="http://schemas.microsoft.com/office/drawing/2014/main" xmlns="" id="{2BD0D44B-CE56-4D21-86F3-28CFE8838BAE}"/>
              </a:ext>
            </a:extLst>
          </p:cNvPr>
          <p:cNvSpPr/>
          <p:nvPr/>
        </p:nvSpPr>
        <p:spPr>
          <a:xfrm rot="16200000">
            <a:off x="5324896" y="-594997"/>
            <a:ext cx="1506501" cy="8621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4841" y="21600"/>
                </a:moveTo>
                <a:lnTo>
                  <a:pt x="11023" y="21600"/>
                </a:lnTo>
                <a:lnTo>
                  <a:pt x="11023" y="21010"/>
                </a:lnTo>
                <a:lnTo>
                  <a:pt x="14841" y="21010"/>
                </a:lnTo>
                <a:cubicBezTo>
                  <a:pt x="17396" y="21010"/>
                  <a:pt x="19496" y="20418"/>
                  <a:pt x="19542" y="19689"/>
                </a:cubicBezTo>
                <a:cubicBezTo>
                  <a:pt x="19558" y="19327"/>
                  <a:pt x="19087" y="18980"/>
                  <a:pt x="18213" y="18721"/>
                </a:cubicBezTo>
                <a:cubicBezTo>
                  <a:pt x="17339" y="18461"/>
                  <a:pt x="16170" y="18320"/>
                  <a:pt x="14929" y="18320"/>
                </a:cubicBezTo>
                <a:lnTo>
                  <a:pt x="6746" y="18320"/>
                </a:lnTo>
                <a:cubicBezTo>
                  <a:pt x="3110" y="18320"/>
                  <a:pt x="104" y="17466"/>
                  <a:pt x="32" y="16417"/>
                </a:cubicBezTo>
                <a:cubicBezTo>
                  <a:pt x="1" y="15892"/>
                  <a:pt x="673" y="15401"/>
                  <a:pt x="1925" y="15026"/>
                </a:cubicBezTo>
                <a:cubicBezTo>
                  <a:pt x="3182" y="14656"/>
                  <a:pt x="4863" y="14450"/>
                  <a:pt x="6642" y="14450"/>
                </a:cubicBezTo>
                <a:lnTo>
                  <a:pt x="14825" y="14450"/>
                </a:lnTo>
                <a:cubicBezTo>
                  <a:pt x="17380" y="14450"/>
                  <a:pt x="19480" y="13858"/>
                  <a:pt x="19527" y="13128"/>
                </a:cubicBezTo>
                <a:cubicBezTo>
                  <a:pt x="19542" y="12765"/>
                  <a:pt x="19072" y="12420"/>
                  <a:pt x="18198" y="12160"/>
                </a:cubicBezTo>
                <a:cubicBezTo>
                  <a:pt x="17323" y="11900"/>
                  <a:pt x="16154" y="11758"/>
                  <a:pt x="14913" y="11758"/>
                </a:cubicBezTo>
                <a:lnTo>
                  <a:pt x="6730" y="11758"/>
                </a:lnTo>
                <a:cubicBezTo>
                  <a:pt x="3094" y="11758"/>
                  <a:pt x="89" y="10907"/>
                  <a:pt x="17" y="9858"/>
                </a:cubicBezTo>
                <a:cubicBezTo>
                  <a:pt x="-14" y="9334"/>
                  <a:pt x="658" y="8843"/>
                  <a:pt x="1915" y="8468"/>
                </a:cubicBezTo>
                <a:cubicBezTo>
                  <a:pt x="3167" y="8096"/>
                  <a:pt x="4848" y="7892"/>
                  <a:pt x="6627" y="7892"/>
                </a:cubicBezTo>
                <a:lnTo>
                  <a:pt x="14810" y="7892"/>
                </a:lnTo>
                <a:cubicBezTo>
                  <a:pt x="17365" y="7892"/>
                  <a:pt x="19470" y="7299"/>
                  <a:pt x="19511" y="6569"/>
                </a:cubicBezTo>
                <a:cubicBezTo>
                  <a:pt x="19527" y="6206"/>
                  <a:pt x="19061" y="5860"/>
                  <a:pt x="18182" y="5600"/>
                </a:cubicBezTo>
                <a:cubicBezTo>
                  <a:pt x="17308" y="5340"/>
                  <a:pt x="16139" y="5200"/>
                  <a:pt x="14898" y="5200"/>
                </a:cubicBezTo>
                <a:lnTo>
                  <a:pt x="6715" y="5200"/>
                </a:lnTo>
                <a:cubicBezTo>
                  <a:pt x="3079" y="5200"/>
                  <a:pt x="73" y="4347"/>
                  <a:pt x="1" y="3297"/>
                </a:cubicBezTo>
                <a:cubicBezTo>
                  <a:pt x="-30" y="2772"/>
                  <a:pt x="642" y="2282"/>
                  <a:pt x="1899" y="1906"/>
                </a:cubicBezTo>
                <a:cubicBezTo>
                  <a:pt x="3151" y="1536"/>
                  <a:pt x="4832" y="1330"/>
                  <a:pt x="6611" y="1330"/>
                </a:cubicBezTo>
                <a:lnTo>
                  <a:pt x="8980" y="1330"/>
                </a:lnTo>
                <a:cubicBezTo>
                  <a:pt x="9648" y="1330"/>
                  <a:pt x="10206" y="1168"/>
                  <a:pt x="10206" y="972"/>
                </a:cubicBezTo>
                <a:lnTo>
                  <a:pt x="10206" y="0"/>
                </a:lnTo>
                <a:lnTo>
                  <a:pt x="12260" y="0"/>
                </a:lnTo>
                <a:lnTo>
                  <a:pt x="12260" y="972"/>
                </a:lnTo>
                <a:cubicBezTo>
                  <a:pt x="12260" y="1493"/>
                  <a:pt x="10817" y="1920"/>
                  <a:pt x="9022" y="1920"/>
                </a:cubicBezTo>
                <a:lnTo>
                  <a:pt x="6658" y="1920"/>
                </a:lnTo>
                <a:cubicBezTo>
                  <a:pt x="5417" y="1920"/>
                  <a:pt x="4248" y="2065"/>
                  <a:pt x="3373" y="2320"/>
                </a:cubicBezTo>
                <a:cubicBezTo>
                  <a:pt x="2494" y="2580"/>
                  <a:pt x="2029" y="2922"/>
                  <a:pt x="2044" y="3289"/>
                </a:cubicBezTo>
                <a:cubicBezTo>
                  <a:pt x="2086" y="4018"/>
                  <a:pt x="4191" y="4612"/>
                  <a:pt x="6746" y="4612"/>
                </a:cubicBezTo>
                <a:lnTo>
                  <a:pt x="14929" y="4612"/>
                </a:lnTo>
                <a:cubicBezTo>
                  <a:pt x="16723" y="4612"/>
                  <a:pt x="18394" y="4816"/>
                  <a:pt x="19646" y="5188"/>
                </a:cubicBezTo>
                <a:cubicBezTo>
                  <a:pt x="20903" y="5558"/>
                  <a:pt x="21570" y="6052"/>
                  <a:pt x="21539" y="6578"/>
                </a:cubicBezTo>
                <a:cubicBezTo>
                  <a:pt x="21482" y="7627"/>
                  <a:pt x="18477" y="8480"/>
                  <a:pt x="14825" y="8480"/>
                </a:cubicBezTo>
                <a:lnTo>
                  <a:pt x="6642" y="8480"/>
                </a:lnTo>
                <a:cubicBezTo>
                  <a:pt x="5401" y="8480"/>
                  <a:pt x="4232" y="8625"/>
                  <a:pt x="3358" y="8880"/>
                </a:cubicBezTo>
                <a:cubicBezTo>
                  <a:pt x="2484" y="9142"/>
                  <a:pt x="2013" y="9482"/>
                  <a:pt x="2029" y="9849"/>
                </a:cubicBezTo>
                <a:cubicBezTo>
                  <a:pt x="2075" y="10579"/>
                  <a:pt x="4175" y="11172"/>
                  <a:pt x="6730" y="11172"/>
                </a:cubicBezTo>
                <a:lnTo>
                  <a:pt x="14913" y="11172"/>
                </a:lnTo>
                <a:cubicBezTo>
                  <a:pt x="16708" y="11172"/>
                  <a:pt x="18379" y="11376"/>
                  <a:pt x="19630" y="11746"/>
                </a:cubicBezTo>
                <a:cubicBezTo>
                  <a:pt x="20887" y="12118"/>
                  <a:pt x="21560" y="12612"/>
                  <a:pt x="21529" y="13137"/>
                </a:cubicBezTo>
                <a:cubicBezTo>
                  <a:pt x="21472" y="14186"/>
                  <a:pt x="18461" y="15040"/>
                  <a:pt x="14810" y="15040"/>
                </a:cubicBezTo>
                <a:lnTo>
                  <a:pt x="6627" y="15040"/>
                </a:lnTo>
                <a:cubicBezTo>
                  <a:pt x="5386" y="15040"/>
                  <a:pt x="4222" y="15185"/>
                  <a:pt x="3342" y="15440"/>
                </a:cubicBezTo>
                <a:cubicBezTo>
                  <a:pt x="2468" y="15700"/>
                  <a:pt x="2003" y="16042"/>
                  <a:pt x="2013" y="16408"/>
                </a:cubicBezTo>
                <a:cubicBezTo>
                  <a:pt x="2060" y="17138"/>
                  <a:pt x="4160" y="17730"/>
                  <a:pt x="6715" y="17730"/>
                </a:cubicBezTo>
                <a:lnTo>
                  <a:pt x="14898" y="17730"/>
                </a:lnTo>
                <a:cubicBezTo>
                  <a:pt x="16692" y="17730"/>
                  <a:pt x="18358" y="17936"/>
                  <a:pt x="19615" y="18306"/>
                </a:cubicBezTo>
                <a:cubicBezTo>
                  <a:pt x="20872" y="18678"/>
                  <a:pt x="21539" y="19172"/>
                  <a:pt x="21513" y="19697"/>
                </a:cubicBezTo>
                <a:cubicBezTo>
                  <a:pt x="21498" y="20746"/>
                  <a:pt x="18477" y="21600"/>
                  <a:pt x="14841" y="21600"/>
                </a:cubicBezTo>
              </a:path>
            </a:pathLst>
          </a:custGeom>
          <a:solidFill>
            <a:srgbClr val="DED9D7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" name="Shape 918">
            <a:extLst>
              <a:ext uri="{FF2B5EF4-FFF2-40B4-BE49-F238E27FC236}">
                <a16:creationId xmlns:a16="http://schemas.microsoft.com/office/drawing/2014/main" xmlns="" id="{0BFBF0A9-B753-4E21-8762-7D6E75339A0B}"/>
              </a:ext>
            </a:extLst>
          </p:cNvPr>
          <p:cNvSpPr/>
          <p:nvPr/>
        </p:nvSpPr>
        <p:spPr>
          <a:xfrm>
            <a:off x="4201890" y="2851420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20" name="Shape 924">
            <a:extLst>
              <a:ext uri="{FF2B5EF4-FFF2-40B4-BE49-F238E27FC236}">
                <a16:creationId xmlns:a16="http://schemas.microsoft.com/office/drawing/2014/main" xmlns="" id="{CF2102AB-2D37-4CEE-9249-3721AAFCE650}"/>
              </a:ext>
            </a:extLst>
          </p:cNvPr>
          <p:cNvSpPr/>
          <p:nvPr/>
        </p:nvSpPr>
        <p:spPr>
          <a:xfrm>
            <a:off x="10119511" y="3145464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78"/>
                  <a:pt x="3" y="9721"/>
                </a:cubicBezTo>
                <a:cubicBezTo>
                  <a:pt x="100" y="7321"/>
                  <a:pt x="1106" y="4856"/>
                  <a:pt x="3052" y="3040"/>
                </a:cubicBezTo>
                <a:cubicBezTo>
                  <a:pt x="4868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83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4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23" name="Shape 927">
            <a:extLst>
              <a:ext uri="{FF2B5EF4-FFF2-40B4-BE49-F238E27FC236}">
                <a16:creationId xmlns:a16="http://schemas.microsoft.com/office/drawing/2014/main" xmlns="" id="{5F83407B-D6BA-4A6B-9FB7-734B10B486DE}"/>
              </a:ext>
            </a:extLst>
          </p:cNvPr>
          <p:cNvSpPr/>
          <p:nvPr/>
        </p:nvSpPr>
        <p:spPr>
          <a:xfrm>
            <a:off x="1569299" y="3516291"/>
            <a:ext cx="396400" cy="398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2800"/>
                  <a:pt x="21171" y="14457"/>
                  <a:pt x="20170" y="16200"/>
                </a:cubicBezTo>
                <a:cubicBezTo>
                  <a:pt x="19168" y="17914"/>
                  <a:pt x="17938" y="19171"/>
                  <a:pt x="16193" y="20171"/>
                </a:cubicBezTo>
                <a:cubicBezTo>
                  <a:pt x="14476" y="21143"/>
                  <a:pt x="12788" y="21600"/>
                  <a:pt x="10814" y="21600"/>
                </a:cubicBezTo>
                <a:cubicBezTo>
                  <a:pt x="8812" y="21600"/>
                  <a:pt x="7124" y="21143"/>
                  <a:pt x="5407" y="20171"/>
                </a:cubicBezTo>
                <a:cubicBezTo>
                  <a:pt x="3691" y="19171"/>
                  <a:pt x="2460" y="17914"/>
                  <a:pt x="1459" y="16200"/>
                </a:cubicBezTo>
                <a:cubicBezTo>
                  <a:pt x="458" y="14457"/>
                  <a:pt x="0" y="12771"/>
                  <a:pt x="0" y="10800"/>
                </a:cubicBezTo>
                <a:cubicBezTo>
                  <a:pt x="0" y="8800"/>
                  <a:pt x="458" y="7114"/>
                  <a:pt x="1459" y="5400"/>
                </a:cubicBezTo>
                <a:cubicBezTo>
                  <a:pt x="2460" y="3686"/>
                  <a:pt x="3691" y="2429"/>
                  <a:pt x="5407" y="1457"/>
                </a:cubicBezTo>
                <a:cubicBezTo>
                  <a:pt x="7124" y="457"/>
                  <a:pt x="8840" y="0"/>
                  <a:pt x="10814" y="0"/>
                </a:cubicBezTo>
                <a:cubicBezTo>
                  <a:pt x="12788" y="0"/>
                  <a:pt x="14476" y="457"/>
                  <a:pt x="16193" y="1457"/>
                </a:cubicBezTo>
                <a:cubicBezTo>
                  <a:pt x="17938" y="2429"/>
                  <a:pt x="19168" y="3686"/>
                  <a:pt x="20170" y="5400"/>
                </a:cubicBezTo>
                <a:cubicBezTo>
                  <a:pt x="21171" y="7114"/>
                  <a:pt x="21600" y="8829"/>
                  <a:pt x="21600" y="10800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1" name="Shape 928">
            <a:extLst>
              <a:ext uri="{FF2B5EF4-FFF2-40B4-BE49-F238E27FC236}">
                <a16:creationId xmlns:a16="http://schemas.microsoft.com/office/drawing/2014/main" xmlns="" id="{2BBE5CEA-C632-486E-A03A-E7F0C6A54E49}"/>
              </a:ext>
            </a:extLst>
          </p:cNvPr>
          <p:cNvSpPr/>
          <p:nvPr/>
        </p:nvSpPr>
        <p:spPr>
          <a:xfrm rot="16200000">
            <a:off x="10098208" y="3641714"/>
            <a:ext cx="819979" cy="711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629" y="21600"/>
                </a:move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lnTo>
                  <a:pt x="21600" y="6645"/>
                </a:lnTo>
                <a:cubicBezTo>
                  <a:pt x="13370" y="6693"/>
                  <a:pt x="6629" y="13386"/>
                  <a:pt x="6629" y="21600"/>
                </a:cubicBezTo>
              </a:path>
            </a:pathLst>
          </a:custGeom>
          <a:solidFill>
            <a:srgbClr val="DED9D7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2" name="Shape 918">
            <a:extLst>
              <a:ext uri="{FF2B5EF4-FFF2-40B4-BE49-F238E27FC236}">
                <a16:creationId xmlns:a16="http://schemas.microsoft.com/office/drawing/2014/main" xmlns="" id="{2AAB473F-5B24-41DD-BC33-5C2D5F028C17}"/>
              </a:ext>
            </a:extLst>
          </p:cNvPr>
          <p:cNvSpPr/>
          <p:nvPr/>
        </p:nvSpPr>
        <p:spPr>
          <a:xfrm>
            <a:off x="2889093" y="4190064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3" name="Shape 918">
            <a:extLst>
              <a:ext uri="{FF2B5EF4-FFF2-40B4-BE49-F238E27FC236}">
                <a16:creationId xmlns:a16="http://schemas.microsoft.com/office/drawing/2014/main" xmlns="" id="{93DD9162-E72B-4A60-A6D0-25AB25A27D50}"/>
              </a:ext>
            </a:extLst>
          </p:cNvPr>
          <p:cNvSpPr/>
          <p:nvPr/>
        </p:nvSpPr>
        <p:spPr>
          <a:xfrm>
            <a:off x="5532083" y="4145116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4" name="Shape 918">
            <a:extLst>
              <a:ext uri="{FF2B5EF4-FFF2-40B4-BE49-F238E27FC236}">
                <a16:creationId xmlns:a16="http://schemas.microsoft.com/office/drawing/2014/main" xmlns="" id="{3F2E9B34-8FEC-4020-8111-B1E9E0CE6F74}"/>
              </a:ext>
            </a:extLst>
          </p:cNvPr>
          <p:cNvSpPr/>
          <p:nvPr/>
        </p:nvSpPr>
        <p:spPr>
          <a:xfrm>
            <a:off x="6820639" y="2851420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6" name="Shape 918">
            <a:extLst>
              <a:ext uri="{FF2B5EF4-FFF2-40B4-BE49-F238E27FC236}">
                <a16:creationId xmlns:a16="http://schemas.microsoft.com/office/drawing/2014/main" xmlns="" id="{AB97444F-F844-4718-92F4-CF9AD1848F54}"/>
              </a:ext>
            </a:extLst>
          </p:cNvPr>
          <p:cNvSpPr/>
          <p:nvPr/>
        </p:nvSpPr>
        <p:spPr>
          <a:xfrm>
            <a:off x="8175073" y="4190064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xmlns="" id="{70428526-BD28-48E7-9D6B-7EE249D1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12" y="2552604"/>
            <a:ext cx="1193776" cy="2192446"/>
          </a:xfrm>
          <a:prstGeom prst="rect">
            <a:avLst/>
          </a:prstGeom>
        </p:spPr>
      </p:pic>
      <p:sp>
        <p:nvSpPr>
          <p:cNvPr id="152" name="Shape 1624">
            <a:extLst>
              <a:ext uri="{FF2B5EF4-FFF2-40B4-BE49-F238E27FC236}">
                <a16:creationId xmlns:a16="http://schemas.microsoft.com/office/drawing/2014/main" xmlns="" id="{421B9084-90C5-422F-9029-8DF5177A3933}"/>
              </a:ext>
            </a:extLst>
          </p:cNvPr>
          <p:cNvSpPr/>
          <p:nvPr/>
        </p:nvSpPr>
        <p:spPr>
          <a:xfrm>
            <a:off x="2710368" y="4809253"/>
            <a:ext cx="663133" cy="787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5" extrusionOk="0">
                <a:moveTo>
                  <a:pt x="21600" y="8147"/>
                </a:moveTo>
                <a:cubicBezTo>
                  <a:pt x="21600" y="10732"/>
                  <a:pt x="20133" y="13077"/>
                  <a:pt x="17860" y="14596"/>
                </a:cubicBezTo>
                <a:lnTo>
                  <a:pt x="17860" y="21555"/>
                </a:lnTo>
                <a:lnTo>
                  <a:pt x="7480" y="21555"/>
                </a:lnTo>
                <a:lnTo>
                  <a:pt x="7480" y="19045"/>
                </a:lnTo>
                <a:lnTo>
                  <a:pt x="5959" y="19045"/>
                </a:lnTo>
                <a:cubicBezTo>
                  <a:pt x="3848" y="19045"/>
                  <a:pt x="2130" y="17602"/>
                  <a:pt x="2130" y="15828"/>
                </a:cubicBezTo>
                <a:lnTo>
                  <a:pt x="2130" y="13543"/>
                </a:lnTo>
                <a:lnTo>
                  <a:pt x="805" y="13543"/>
                </a:lnTo>
                <a:cubicBezTo>
                  <a:pt x="358" y="13543"/>
                  <a:pt x="0" y="13243"/>
                  <a:pt x="0" y="12852"/>
                </a:cubicBezTo>
                <a:cubicBezTo>
                  <a:pt x="0" y="12777"/>
                  <a:pt x="0" y="12687"/>
                  <a:pt x="54" y="12596"/>
                </a:cubicBezTo>
                <a:lnTo>
                  <a:pt x="2076" y="8312"/>
                </a:lnTo>
                <a:cubicBezTo>
                  <a:pt x="2076" y="8312"/>
                  <a:pt x="2273" y="6539"/>
                  <a:pt x="2487" y="5862"/>
                </a:cubicBezTo>
                <a:cubicBezTo>
                  <a:pt x="3346" y="2811"/>
                  <a:pt x="7373" y="0"/>
                  <a:pt x="11829" y="0"/>
                </a:cubicBezTo>
                <a:cubicBezTo>
                  <a:pt x="17216" y="-45"/>
                  <a:pt x="21600" y="3608"/>
                  <a:pt x="21600" y="8147"/>
                </a:cubicBezTo>
                <a:close/>
                <a:moveTo>
                  <a:pt x="5619" y="9004"/>
                </a:moveTo>
                <a:cubicBezTo>
                  <a:pt x="5619" y="8493"/>
                  <a:pt x="5082" y="8102"/>
                  <a:pt x="4492" y="8102"/>
                </a:cubicBezTo>
                <a:cubicBezTo>
                  <a:pt x="3883" y="8102"/>
                  <a:pt x="3436" y="8538"/>
                  <a:pt x="3436" y="9004"/>
                </a:cubicBezTo>
                <a:cubicBezTo>
                  <a:pt x="3436" y="9500"/>
                  <a:pt x="3937" y="9936"/>
                  <a:pt x="4492" y="9936"/>
                </a:cubicBezTo>
                <a:cubicBezTo>
                  <a:pt x="5100" y="9891"/>
                  <a:pt x="5619" y="9500"/>
                  <a:pt x="5619" y="9004"/>
                </a:cubicBezTo>
                <a:close/>
                <a:moveTo>
                  <a:pt x="20347" y="8027"/>
                </a:moveTo>
                <a:cubicBezTo>
                  <a:pt x="20347" y="4119"/>
                  <a:pt x="16553" y="932"/>
                  <a:pt x="11918" y="932"/>
                </a:cubicBezTo>
                <a:cubicBezTo>
                  <a:pt x="9503" y="932"/>
                  <a:pt x="7319" y="1789"/>
                  <a:pt x="5762" y="3187"/>
                </a:cubicBezTo>
                <a:cubicBezTo>
                  <a:pt x="5762" y="3187"/>
                  <a:pt x="5655" y="8823"/>
                  <a:pt x="13279" y="8959"/>
                </a:cubicBezTo>
                <a:cubicBezTo>
                  <a:pt x="18576" y="8959"/>
                  <a:pt x="18164" y="12732"/>
                  <a:pt x="18164" y="12732"/>
                </a:cubicBezTo>
                <a:cubicBezTo>
                  <a:pt x="19524" y="11499"/>
                  <a:pt x="20347" y="9846"/>
                  <a:pt x="20347" y="8027"/>
                </a:cubicBezTo>
                <a:close/>
              </a:path>
            </a:pathLst>
          </a:custGeom>
          <a:solidFill>
            <a:srgbClr val="F1C7CF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53" name="Shape 1627">
            <a:extLst>
              <a:ext uri="{FF2B5EF4-FFF2-40B4-BE49-F238E27FC236}">
                <a16:creationId xmlns:a16="http://schemas.microsoft.com/office/drawing/2014/main" xmlns="" id="{1249E644-54D9-4FB6-869D-E01BB8B2AD73}"/>
              </a:ext>
            </a:extLst>
          </p:cNvPr>
          <p:cNvSpPr/>
          <p:nvPr/>
        </p:nvSpPr>
        <p:spPr>
          <a:xfrm>
            <a:off x="2635871" y="5682084"/>
            <a:ext cx="946051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Problem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4" name="Shape 1630">
            <a:extLst>
              <a:ext uri="{FF2B5EF4-FFF2-40B4-BE49-F238E27FC236}">
                <a16:creationId xmlns:a16="http://schemas.microsoft.com/office/drawing/2014/main" xmlns="" id="{DA6D2972-5D76-4C21-8948-03D9FA04ACCD}"/>
              </a:ext>
            </a:extLst>
          </p:cNvPr>
          <p:cNvSpPr/>
          <p:nvPr/>
        </p:nvSpPr>
        <p:spPr>
          <a:xfrm>
            <a:off x="4110682" y="1560285"/>
            <a:ext cx="491156" cy="789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11808"/>
                </a:moveTo>
                <a:cubicBezTo>
                  <a:pt x="1574" y="10274"/>
                  <a:pt x="0" y="8529"/>
                  <a:pt x="0" y="6453"/>
                </a:cubicBezTo>
                <a:cubicBezTo>
                  <a:pt x="0" y="4452"/>
                  <a:pt x="1162" y="2798"/>
                  <a:pt x="3439" y="1609"/>
                </a:cubicBezTo>
                <a:cubicBezTo>
                  <a:pt x="5400" y="602"/>
                  <a:pt x="8015" y="0"/>
                  <a:pt x="10800" y="0"/>
                </a:cubicBezTo>
                <a:cubicBezTo>
                  <a:pt x="13609" y="0"/>
                  <a:pt x="16200" y="557"/>
                  <a:pt x="18186" y="1609"/>
                </a:cubicBezTo>
                <a:cubicBezTo>
                  <a:pt x="20438" y="2753"/>
                  <a:pt x="21600" y="4452"/>
                  <a:pt x="21600" y="6453"/>
                </a:cubicBezTo>
                <a:cubicBezTo>
                  <a:pt x="21600" y="8529"/>
                  <a:pt x="20026" y="10274"/>
                  <a:pt x="18670" y="11808"/>
                </a:cubicBezTo>
                <a:cubicBezTo>
                  <a:pt x="17508" y="13116"/>
                  <a:pt x="16345" y="14395"/>
                  <a:pt x="16345" y="15658"/>
                </a:cubicBezTo>
                <a:lnTo>
                  <a:pt x="16345" y="19359"/>
                </a:lnTo>
                <a:lnTo>
                  <a:pt x="14505" y="19359"/>
                </a:lnTo>
                <a:cubicBezTo>
                  <a:pt x="14505" y="20592"/>
                  <a:pt x="12858" y="21600"/>
                  <a:pt x="10873" y="21600"/>
                </a:cubicBezTo>
                <a:cubicBezTo>
                  <a:pt x="8887" y="21600"/>
                  <a:pt x="7265" y="20592"/>
                  <a:pt x="7313" y="19359"/>
                </a:cubicBezTo>
                <a:lnTo>
                  <a:pt x="5206" y="19359"/>
                </a:lnTo>
                <a:lnTo>
                  <a:pt x="5206" y="16050"/>
                </a:lnTo>
                <a:lnTo>
                  <a:pt x="5279" y="15658"/>
                </a:lnTo>
                <a:cubicBezTo>
                  <a:pt x="5206" y="14395"/>
                  <a:pt x="4117" y="13162"/>
                  <a:pt x="2954" y="11808"/>
                </a:cubicBezTo>
                <a:close/>
                <a:moveTo>
                  <a:pt x="6514" y="15237"/>
                </a:moveTo>
                <a:lnTo>
                  <a:pt x="15038" y="15237"/>
                </a:lnTo>
                <a:cubicBezTo>
                  <a:pt x="15256" y="13884"/>
                  <a:pt x="16418" y="12650"/>
                  <a:pt x="17508" y="11417"/>
                </a:cubicBezTo>
                <a:cubicBezTo>
                  <a:pt x="18791" y="9973"/>
                  <a:pt x="20244" y="8408"/>
                  <a:pt x="20244" y="6498"/>
                </a:cubicBezTo>
                <a:cubicBezTo>
                  <a:pt x="20244" y="4753"/>
                  <a:pt x="19203" y="3309"/>
                  <a:pt x="17290" y="2286"/>
                </a:cubicBezTo>
                <a:cubicBezTo>
                  <a:pt x="15595" y="1399"/>
                  <a:pt x="13270" y="887"/>
                  <a:pt x="10800" y="887"/>
                </a:cubicBezTo>
                <a:cubicBezTo>
                  <a:pt x="8354" y="887"/>
                  <a:pt x="6030" y="1399"/>
                  <a:pt x="4310" y="2286"/>
                </a:cubicBezTo>
                <a:cubicBezTo>
                  <a:pt x="2397" y="3309"/>
                  <a:pt x="1380" y="4753"/>
                  <a:pt x="1380" y="6498"/>
                </a:cubicBezTo>
                <a:cubicBezTo>
                  <a:pt x="1380" y="8363"/>
                  <a:pt x="2809" y="9973"/>
                  <a:pt x="4117" y="11417"/>
                </a:cubicBezTo>
                <a:cubicBezTo>
                  <a:pt x="5134" y="12650"/>
                  <a:pt x="6296" y="13884"/>
                  <a:pt x="6514" y="1523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155" name="Shape 1631">
            <a:extLst>
              <a:ext uri="{FF2B5EF4-FFF2-40B4-BE49-F238E27FC236}">
                <a16:creationId xmlns:a16="http://schemas.microsoft.com/office/drawing/2014/main" xmlns="" id="{E0E65805-4F3A-45E2-A154-AF7AA1C9155B}"/>
              </a:ext>
            </a:extLst>
          </p:cNvPr>
          <p:cNvSpPr/>
          <p:nvPr/>
        </p:nvSpPr>
        <p:spPr>
          <a:xfrm>
            <a:off x="3964329" y="2501703"/>
            <a:ext cx="912766" cy="3497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Solution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79" y="4745051"/>
            <a:ext cx="906567" cy="906567"/>
          </a:xfrm>
          <a:prstGeom prst="rect">
            <a:avLst/>
          </a:prstGeom>
        </p:spPr>
      </p:pic>
      <p:sp>
        <p:nvSpPr>
          <p:cNvPr id="158" name="Shape 1627">
            <a:extLst>
              <a:ext uri="{FF2B5EF4-FFF2-40B4-BE49-F238E27FC236}">
                <a16:creationId xmlns:a16="http://schemas.microsoft.com/office/drawing/2014/main" xmlns="" id="{10E72D74-1653-4CF0-92DD-4713929CB32E}"/>
              </a:ext>
            </a:extLst>
          </p:cNvPr>
          <p:cNvSpPr/>
          <p:nvPr/>
        </p:nvSpPr>
        <p:spPr>
          <a:xfrm>
            <a:off x="5309531" y="5696566"/>
            <a:ext cx="768615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Demo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xmlns="" id="{D0B16150-4772-45B9-BD84-24D647BC3D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01" y="1417815"/>
            <a:ext cx="1074025" cy="1074025"/>
          </a:xfrm>
          <a:prstGeom prst="rect">
            <a:avLst/>
          </a:prstGeom>
        </p:spPr>
      </p:pic>
      <p:sp>
        <p:nvSpPr>
          <p:cNvPr id="161" name="Shape 1631">
            <a:extLst>
              <a:ext uri="{FF2B5EF4-FFF2-40B4-BE49-F238E27FC236}">
                <a16:creationId xmlns:a16="http://schemas.microsoft.com/office/drawing/2014/main" xmlns="" id="{D0FE911A-B0D4-4DAD-A6AC-3998157A2CFE}"/>
              </a:ext>
            </a:extLst>
          </p:cNvPr>
          <p:cNvSpPr/>
          <p:nvPr/>
        </p:nvSpPr>
        <p:spPr>
          <a:xfrm>
            <a:off x="6239436" y="2560209"/>
            <a:ext cx="1739152" cy="3497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Cost vs Benefits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xmlns="" id="{85871737-93EC-45A1-851F-02B97AE097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49447" y="4745050"/>
            <a:ext cx="1025611" cy="1025611"/>
          </a:xfrm>
          <a:prstGeom prst="rect">
            <a:avLst/>
          </a:prstGeom>
        </p:spPr>
      </p:pic>
      <p:sp>
        <p:nvSpPr>
          <p:cNvPr id="164" name="Shape 1627">
            <a:extLst>
              <a:ext uri="{FF2B5EF4-FFF2-40B4-BE49-F238E27FC236}">
                <a16:creationId xmlns:a16="http://schemas.microsoft.com/office/drawing/2014/main" xmlns="" id="{7CEF896D-DBAA-44C9-BE4F-E07D170FC43E}"/>
              </a:ext>
            </a:extLst>
          </p:cNvPr>
          <p:cNvSpPr/>
          <p:nvPr/>
        </p:nvSpPr>
        <p:spPr>
          <a:xfrm>
            <a:off x="7888380" y="5683235"/>
            <a:ext cx="1016562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Limitation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xmlns="" id="{84D75212-BB7F-41BB-9E35-DB4A2A4CA3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512" y="1717248"/>
            <a:ext cx="1125564" cy="1125564"/>
          </a:xfrm>
          <a:prstGeom prst="rect">
            <a:avLst/>
          </a:prstGeom>
        </p:spPr>
      </p:pic>
      <p:sp>
        <p:nvSpPr>
          <p:cNvPr id="167" name="Shape 1627">
            <a:extLst>
              <a:ext uri="{FF2B5EF4-FFF2-40B4-BE49-F238E27FC236}">
                <a16:creationId xmlns:a16="http://schemas.microsoft.com/office/drawing/2014/main" xmlns="" id="{6DFCC351-6AA3-4B85-A352-F6C123BD340F}"/>
              </a:ext>
            </a:extLst>
          </p:cNvPr>
          <p:cNvSpPr/>
          <p:nvPr/>
        </p:nvSpPr>
        <p:spPr>
          <a:xfrm>
            <a:off x="10452062" y="2953307"/>
            <a:ext cx="1334265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Conclusion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6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5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4.44444E-6 L 1.38778E-17 -4.44444E-6 C 0.00169 -4.44444E-6 0.00339 -4.44444E-6 0.00521 0.0007 C 0.00599 0.0007 0.00677 0.00116 0.00755 0.00139 C 0.00846 0.00162 0.00938 0.00209 0.01042 0.00232 C 0.01406 0.00209 0.01771 0.00209 0.02135 0.00186 C 0.02214 0.00162 0.02292 0.00139 0.0237 0.00139 C 0.03307 0.00139 0.04232 0.00209 0.05169 0.00232 L 0.10625 0.00186 C 0.1069 0.00186 0.10755 0.00139 0.1082 0.00139 C 0.11432 0.00139 0.12057 0.00209 0.12669 0.00232 C 0.12747 0.00255 0.12839 0.00301 0.12904 0.00348 C 0.13099 0.00533 0.12995 0.00533 0.13099 0.00718 C 0.13125 0.00787 0.13294 0.00973 0.13333 0.01019 C 0.13346 0.01852 0.1332 0.02686 0.13385 0.03519 C 0.13385 0.03542 0.1349 0.03542 0.13529 0.03542 C 0.13789 0.0375 0.13346 0.03681 0.13906 0.0375 C 0.14076 0.03774 0.14245 0.03774 0.14427 0.03797 C 0.14714 0.03982 0.14401 0.0382 0.14753 0.03936 C 0.15247 0.04098 0.14648 0.03936 0.1513 0.04051 C 0.15456 0.04237 0.15052 0.04028 0.1556 0.04167 C 0.15612 0.0419 0.15638 0.04237 0.15703 0.04237 C 0.15951 0.04329 0.16211 0.04329 0.16471 0.04375 C 0.17005 0.04537 0.16745 0.04491 0.17279 0.04561 C 0.1776 0.04653 0.17487 0.04653 0.18086 0.04653 " pathEditMode="relative" rAng="0" ptsTypes="AAAAAAAAAAAAAAAAAAAAAAAAA">
                                      <p:cBhvr>
                                        <p:cTn id="9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Shape 592"/>
          <p:cNvGrpSpPr/>
          <p:nvPr/>
        </p:nvGrpSpPr>
        <p:grpSpPr>
          <a:xfrm>
            <a:off x="1670357" y="1728692"/>
            <a:ext cx="8741822" cy="2089623"/>
            <a:chOff x="2503698" y="1824172"/>
            <a:chExt cx="5491758" cy="1625835"/>
          </a:xfrm>
        </p:grpSpPr>
        <p:sp>
          <p:nvSpPr>
            <p:cNvPr id="7" name="Shape 593"/>
            <p:cNvSpPr/>
            <p:nvPr/>
          </p:nvSpPr>
          <p:spPr>
            <a:xfrm>
              <a:off x="2503698" y="1830007"/>
              <a:ext cx="1620000" cy="1620000"/>
            </a:xfrm>
            <a:prstGeom prst="flowChartExtra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8" name="Shape 594"/>
            <p:cNvSpPr/>
            <p:nvPr/>
          </p:nvSpPr>
          <p:spPr>
            <a:xfrm>
              <a:off x="6375456" y="1824172"/>
              <a:ext cx="1620000" cy="1620000"/>
            </a:xfrm>
            <a:prstGeom prst="flowChartExtra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9" name="Shape 595"/>
            <p:cNvSpPr/>
            <p:nvPr/>
          </p:nvSpPr>
          <p:spPr>
            <a:xfrm>
              <a:off x="4460446" y="1824475"/>
              <a:ext cx="1620000" cy="1620000"/>
            </a:xfrm>
            <a:prstGeom prst="flowChartExtra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0" name="Shape 596"/>
            <p:cNvSpPr/>
            <p:nvPr/>
          </p:nvSpPr>
          <p:spPr>
            <a:xfrm>
              <a:off x="5471368" y="1845473"/>
              <a:ext cx="1512000" cy="1512000"/>
            </a:xfrm>
            <a:prstGeom prst="flowChartMerge">
              <a:avLst/>
            </a:prstGeom>
            <a:solidFill>
              <a:srgbClr val="BFBFBF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332427" y="2884419"/>
            <a:ext cx="2045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Efficient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94656" y="2876643"/>
            <a:ext cx="1912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Diversified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13843" y="2869532"/>
            <a:ext cx="2045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Secured</a:t>
            </a:r>
          </a:p>
        </p:txBody>
      </p:sp>
      <p:sp>
        <p:nvSpPr>
          <p:cNvPr id="14" name="Shape 799"/>
          <p:cNvSpPr/>
          <p:nvPr/>
        </p:nvSpPr>
        <p:spPr>
          <a:xfrm>
            <a:off x="7241897" y="2023937"/>
            <a:ext cx="711650" cy="71146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727" y="103097"/>
                </a:moveTo>
                <a:cubicBezTo>
                  <a:pt x="10497" y="103097"/>
                  <a:pt x="8690" y="105070"/>
                  <a:pt x="8690" y="107504"/>
                </a:cubicBezTo>
                <a:cubicBezTo>
                  <a:pt x="8690" y="109938"/>
                  <a:pt x="10497" y="111911"/>
                  <a:pt x="12727" y="111911"/>
                </a:cubicBezTo>
                <a:cubicBezTo>
                  <a:pt x="14956" y="111911"/>
                  <a:pt x="16763" y="109938"/>
                  <a:pt x="16763" y="107504"/>
                </a:cubicBezTo>
                <a:cubicBezTo>
                  <a:pt x="16763" y="105070"/>
                  <a:pt x="14956" y="103097"/>
                  <a:pt x="12727" y="103097"/>
                </a:cubicBezTo>
                <a:close/>
                <a:moveTo>
                  <a:pt x="68082" y="6"/>
                </a:moveTo>
                <a:cubicBezTo>
                  <a:pt x="71769" y="-202"/>
                  <a:pt x="76676" y="4868"/>
                  <a:pt x="78579" y="11373"/>
                </a:cubicBezTo>
                <a:cubicBezTo>
                  <a:pt x="81944" y="26505"/>
                  <a:pt x="58870" y="49508"/>
                  <a:pt x="74973" y="50471"/>
                </a:cubicBezTo>
                <a:cubicBezTo>
                  <a:pt x="86350" y="49246"/>
                  <a:pt x="92439" y="48022"/>
                  <a:pt x="104777" y="47584"/>
                </a:cubicBezTo>
                <a:cubicBezTo>
                  <a:pt x="115993" y="47759"/>
                  <a:pt x="117836" y="55544"/>
                  <a:pt x="112228" y="63853"/>
                </a:cubicBezTo>
                <a:cubicBezTo>
                  <a:pt x="119278" y="64290"/>
                  <a:pt x="125126" y="76273"/>
                  <a:pt x="112949" y="81171"/>
                </a:cubicBezTo>
                <a:cubicBezTo>
                  <a:pt x="124565" y="89043"/>
                  <a:pt x="117916" y="99015"/>
                  <a:pt x="111266" y="100851"/>
                </a:cubicBezTo>
                <a:cubicBezTo>
                  <a:pt x="116874" y="106362"/>
                  <a:pt x="116233" y="110560"/>
                  <a:pt x="110545" y="113971"/>
                </a:cubicBezTo>
                <a:cubicBezTo>
                  <a:pt x="97927" y="119657"/>
                  <a:pt x="65319" y="123593"/>
                  <a:pt x="46853" y="115021"/>
                </a:cubicBezTo>
                <a:cubicBezTo>
                  <a:pt x="38082" y="111742"/>
                  <a:pt x="32480" y="108305"/>
                  <a:pt x="26183" y="108065"/>
                </a:cubicBezTo>
                <a:lnTo>
                  <a:pt x="26183" y="114096"/>
                </a:lnTo>
                <a:cubicBezTo>
                  <a:pt x="26183" y="116727"/>
                  <a:pt x="24229" y="118860"/>
                  <a:pt x="21819" y="118860"/>
                </a:cubicBezTo>
                <a:lnTo>
                  <a:pt x="0" y="118860"/>
                </a:lnTo>
                <a:lnTo>
                  <a:pt x="0" y="57159"/>
                </a:lnTo>
                <a:lnTo>
                  <a:pt x="21819" y="57159"/>
                </a:lnTo>
                <a:cubicBezTo>
                  <a:pt x="24229" y="57159"/>
                  <a:pt x="26183" y="59292"/>
                  <a:pt x="26183" y="61923"/>
                </a:cubicBezTo>
                <a:lnTo>
                  <a:pt x="26183" y="64129"/>
                </a:lnTo>
                <a:cubicBezTo>
                  <a:pt x="26967" y="63995"/>
                  <a:pt x="27901" y="63638"/>
                  <a:pt x="29307" y="62803"/>
                </a:cubicBezTo>
                <a:cubicBezTo>
                  <a:pt x="31070" y="57993"/>
                  <a:pt x="33273" y="54013"/>
                  <a:pt x="38681" y="48634"/>
                </a:cubicBezTo>
                <a:cubicBezTo>
                  <a:pt x="47013" y="34727"/>
                  <a:pt x="60873" y="27642"/>
                  <a:pt x="63677" y="6912"/>
                </a:cubicBezTo>
                <a:cubicBezTo>
                  <a:pt x="64098" y="2156"/>
                  <a:pt x="65870" y="131"/>
                  <a:pt x="68082" y="6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596"/>
          <p:cNvSpPr/>
          <p:nvPr/>
        </p:nvSpPr>
        <p:spPr>
          <a:xfrm>
            <a:off x="3302096" y="1729081"/>
            <a:ext cx="2406813" cy="1943315"/>
          </a:xfrm>
          <a:prstGeom prst="flowChartMerge">
            <a:avLst/>
          </a:prstGeom>
          <a:solidFill>
            <a:srgbClr val="BFBFB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17" name="Shape 818"/>
          <p:cNvSpPr/>
          <p:nvPr/>
        </p:nvSpPr>
        <p:spPr>
          <a:xfrm>
            <a:off x="4212720" y="2187083"/>
            <a:ext cx="613447" cy="6201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5387" y="14094"/>
                </a:moveTo>
                <a:lnTo>
                  <a:pt x="15387" y="14271"/>
                </a:lnTo>
                <a:lnTo>
                  <a:pt x="14271" y="14271"/>
                </a:lnTo>
                <a:lnTo>
                  <a:pt x="14271" y="105728"/>
                </a:lnTo>
                <a:lnTo>
                  <a:pt x="56634" y="105728"/>
                </a:lnTo>
                <a:cubicBezTo>
                  <a:pt x="46930" y="90026"/>
                  <a:pt x="36945" y="63771"/>
                  <a:pt x="16148" y="61948"/>
                </a:cubicBezTo>
                <a:lnTo>
                  <a:pt x="22230" y="43893"/>
                </a:lnTo>
                <a:cubicBezTo>
                  <a:pt x="41955" y="50354"/>
                  <a:pt x="47363" y="57438"/>
                  <a:pt x="57212" y="71256"/>
                </a:cubicBezTo>
                <a:cubicBezTo>
                  <a:pt x="66276" y="51088"/>
                  <a:pt x="71373" y="40322"/>
                  <a:pt x="82718" y="22095"/>
                </a:cubicBezTo>
                <a:lnTo>
                  <a:pt x="102617" y="22095"/>
                </a:lnTo>
                <a:cubicBezTo>
                  <a:pt x="86351" y="45202"/>
                  <a:pt x="70652" y="78291"/>
                  <a:pt x="58462" y="105728"/>
                </a:cubicBezTo>
                <a:lnTo>
                  <a:pt x="105728" y="105728"/>
                </a:lnTo>
                <a:lnTo>
                  <a:pt x="105728" y="22095"/>
                </a:lnTo>
                <a:lnTo>
                  <a:pt x="105866" y="22095"/>
                </a:lnTo>
                <a:lnTo>
                  <a:pt x="105866" y="14094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59245" y="3964886"/>
            <a:ext cx="23990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Outsourced team analyzes and identifies responsible parties, and the in-house team will notify the related </a:t>
            </a:r>
            <a:r>
              <a:rPr lang="en-US" dirty="0" err="1">
                <a:solidFill>
                  <a:schemeClr val="bg1"/>
                </a:solidFill>
              </a:rPr>
              <a:t>personnels</a:t>
            </a:r>
            <a:r>
              <a:rPr lang="en-US" dirty="0">
                <a:solidFill>
                  <a:schemeClr val="bg1"/>
                </a:solidFill>
              </a:rPr>
              <a:t> to resolve the issue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029201" y="3975802"/>
            <a:ext cx="22325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Client’s details encrypted and non-disclosure contracts signed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144237" y="3964886"/>
            <a:ext cx="22132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Various alternative vendors available in case one fails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Solution:</a:t>
            </a:r>
          </a:p>
        </p:txBody>
      </p:sp>
      <p:sp>
        <p:nvSpPr>
          <p:cNvPr id="22" name="Shape 1630">
            <a:extLst>
              <a:ext uri="{FF2B5EF4-FFF2-40B4-BE49-F238E27FC236}">
                <a16:creationId xmlns:a16="http://schemas.microsoft.com/office/drawing/2014/main" xmlns="" id="{E24AFC6B-CE7E-4EDB-91EE-4B1746F5B71C}"/>
              </a:ext>
            </a:extLst>
          </p:cNvPr>
          <p:cNvSpPr/>
          <p:nvPr/>
        </p:nvSpPr>
        <p:spPr>
          <a:xfrm>
            <a:off x="595423" y="171043"/>
            <a:ext cx="433759" cy="663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11808"/>
                </a:moveTo>
                <a:cubicBezTo>
                  <a:pt x="1574" y="10274"/>
                  <a:pt x="0" y="8529"/>
                  <a:pt x="0" y="6453"/>
                </a:cubicBezTo>
                <a:cubicBezTo>
                  <a:pt x="0" y="4452"/>
                  <a:pt x="1162" y="2798"/>
                  <a:pt x="3439" y="1609"/>
                </a:cubicBezTo>
                <a:cubicBezTo>
                  <a:pt x="5400" y="602"/>
                  <a:pt x="8015" y="0"/>
                  <a:pt x="10800" y="0"/>
                </a:cubicBezTo>
                <a:cubicBezTo>
                  <a:pt x="13609" y="0"/>
                  <a:pt x="16200" y="557"/>
                  <a:pt x="18186" y="1609"/>
                </a:cubicBezTo>
                <a:cubicBezTo>
                  <a:pt x="20438" y="2753"/>
                  <a:pt x="21600" y="4452"/>
                  <a:pt x="21600" y="6453"/>
                </a:cubicBezTo>
                <a:cubicBezTo>
                  <a:pt x="21600" y="8529"/>
                  <a:pt x="20026" y="10274"/>
                  <a:pt x="18670" y="11808"/>
                </a:cubicBezTo>
                <a:cubicBezTo>
                  <a:pt x="17508" y="13116"/>
                  <a:pt x="16345" y="14395"/>
                  <a:pt x="16345" y="15658"/>
                </a:cubicBezTo>
                <a:lnTo>
                  <a:pt x="16345" y="19359"/>
                </a:lnTo>
                <a:lnTo>
                  <a:pt x="14505" y="19359"/>
                </a:lnTo>
                <a:cubicBezTo>
                  <a:pt x="14505" y="20592"/>
                  <a:pt x="12858" y="21600"/>
                  <a:pt x="10873" y="21600"/>
                </a:cubicBezTo>
                <a:cubicBezTo>
                  <a:pt x="8887" y="21600"/>
                  <a:pt x="7265" y="20592"/>
                  <a:pt x="7313" y="19359"/>
                </a:cubicBezTo>
                <a:lnTo>
                  <a:pt x="5206" y="19359"/>
                </a:lnTo>
                <a:lnTo>
                  <a:pt x="5206" y="16050"/>
                </a:lnTo>
                <a:lnTo>
                  <a:pt x="5279" y="15658"/>
                </a:lnTo>
                <a:cubicBezTo>
                  <a:pt x="5206" y="14395"/>
                  <a:pt x="4117" y="13162"/>
                  <a:pt x="2954" y="11808"/>
                </a:cubicBezTo>
                <a:close/>
                <a:moveTo>
                  <a:pt x="6514" y="15237"/>
                </a:moveTo>
                <a:lnTo>
                  <a:pt x="15038" y="15237"/>
                </a:lnTo>
                <a:cubicBezTo>
                  <a:pt x="15256" y="13884"/>
                  <a:pt x="16418" y="12650"/>
                  <a:pt x="17508" y="11417"/>
                </a:cubicBezTo>
                <a:cubicBezTo>
                  <a:pt x="18791" y="9973"/>
                  <a:pt x="20244" y="8408"/>
                  <a:pt x="20244" y="6498"/>
                </a:cubicBezTo>
                <a:cubicBezTo>
                  <a:pt x="20244" y="4753"/>
                  <a:pt x="19203" y="3309"/>
                  <a:pt x="17290" y="2286"/>
                </a:cubicBezTo>
                <a:cubicBezTo>
                  <a:pt x="15595" y="1399"/>
                  <a:pt x="13270" y="887"/>
                  <a:pt x="10800" y="887"/>
                </a:cubicBezTo>
                <a:cubicBezTo>
                  <a:pt x="8354" y="887"/>
                  <a:pt x="6030" y="1399"/>
                  <a:pt x="4310" y="2286"/>
                </a:cubicBezTo>
                <a:cubicBezTo>
                  <a:pt x="2397" y="3309"/>
                  <a:pt x="1380" y="4753"/>
                  <a:pt x="1380" y="6498"/>
                </a:cubicBezTo>
                <a:cubicBezTo>
                  <a:pt x="1380" y="8363"/>
                  <a:pt x="2809" y="9973"/>
                  <a:pt x="4117" y="11417"/>
                </a:cubicBezTo>
                <a:cubicBezTo>
                  <a:pt x="5134" y="12650"/>
                  <a:pt x="6296" y="13884"/>
                  <a:pt x="6514" y="1523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3077438" y="524380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Outsourcing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9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8" grpId="0"/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846267"/>
              </p:ext>
            </p:extLst>
          </p:nvPr>
        </p:nvGraphicFramePr>
        <p:xfrm>
          <a:off x="1232451" y="1585011"/>
          <a:ext cx="9601199" cy="393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63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144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03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029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Criteria 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Outsourcing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Offshoring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4987">
                <a:tc>
                  <a:txBody>
                    <a:bodyPr/>
                    <a:lstStyle/>
                    <a:p>
                      <a:r>
                        <a:rPr lang="en-US" dirty="0"/>
                        <a:t>Duration</a:t>
                      </a:r>
                      <a:r>
                        <a:rPr lang="en-US" baseline="0" dirty="0"/>
                        <a:t> of problem-solving process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 data</a:t>
                      </a:r>
                      <a:r>
                        <a:rPr lang="en-US" baseline="0" dirty="0"/>
                        <a:t> management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Lead time</a:t>
                      </a:r>
                      <a:r>
                        <a:rPr lang="en-US" baseline="0" dirty="0"/>
                        <a:t> required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7040">
                <a:tc>
                  <a:txBody>
                    <a:bodyPr/>
                    <a:lstStyle/>
                    <a:p>
                      <a:r>
                        <a:rPr lang="en-US" dirty="0"/>
                        <a:t>Necessity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</a:t>
                      </a:r>
                      <a:r>
                        <a:rPr lang="en-US" baseline="0" dirty="0"/>
                        <a:t> for expertise in data analysis and trouble-shooting 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need for 24/7 global help</a:t>
                      </a:r>
                      <a:r>
                        <a:rPr lang="en-US" baseline="0" dirty="0"/>
                        <a:t> desk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4987"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Relatively</a:t>
                      </a:r>
                      <a:r>
                        <a:rPr lang="en-US" baseline="0" dirty="0"/>
                        <a:t> lower as compared UBS staff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Much lower in developing countries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7040">
                <a:tc>
                  <a:txBody>
                    <a:bodyPr/>
                    <a:lstStyle/>
                    <a:p>
                      <a:r>
                        <a:rPr lang="en-US" dirty="0"/>
                        <a:t>Duration</a:t>
                      </a:r>
                      <a:r>
                        <a:rPr lang="en-US" baseline="0" dirty="0"/>
                        <a:t> of transition period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Shorter adaptation</a:t>
                      </a:r>
                      <a:r>
                        <a:rPr lang="en-US" baseline="0" dirty="0"/>
                        <a:t> time as no training required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Minimally</a:t>
                      </a:r>
                      <a:r>
                        <a:rPr lang="en-US" baseline="0" dirty="0"/>
                        <a:t> 3 months for training and process transfer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" name="Frame 1"/>
          <p:cNvSpPr/>
          <p:nvPr/>
        </p:nvSpPr>
        <p:spPr>
          <a:xfrm>
            <a:off x="3220278" y="1928192"/>
            <a:ext cx="4452731" cy="974034"/>
          </a:xfrm>
          <a:prstGeom prst="fram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/>
          <p:cNvSpPr/>
          <p:nvPr/>
        </p:nvSpPr>
        <p:spPr>
          <a:xfrm>
            <a:off x="3220278" y="2882348"/>
            <a:ext cx="4452731" cy="974034"/>
          </a:xfrm>
          <a:prstGeom prst="fram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/>
          <p:cNvSpPr/>
          <p:nvPr/>
        </p:nvSpPr>
        <p:spPr>
          <a:xfrm>
            <a:off x="3193773" y="4525618"/>
            <a:ext cx="4452731" cy="974034"/>
          </a:xfrm>
          <a:prstGeom prst="fram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/>
          <p:cNvSpPr/>
          <p:nvPr/>
        </p:nvSpPr>
        <p:spPr>
          <a:xfrm>
            <a:off x="7547114" y="3796748"/>
            <a:ext cx="3286536" cy="818086"/>
          </a:xfrm>
          <a:prstGeom prst="fram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ame 27"/>
          <p:cNvSpPr/>
          <p:nvPr/>
        </p:nvSpPr>
        <p:spPr>
          <a:xfrm>
            <a:off x="3220277" y="1398557"/>
            <a:ext cx="4452731" cy="4266748"/>
          </a:xfrm>
          <a:prstGeom prst="frame">
            <a:avLst>
              <a:gd name="adj1" fmla="val 4114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Solution:</a:t>
            </a:r>
          </a:p>
        </p:txBody>
      </p:sp>
      <p:sp>
        <p:nvSpPr>
          <p:cNvPr id="12" name="Shape 1630">
            <a:extLst>
              <a:ext uri="{FF2B5EF4-FFF2-40B4-BE49-F238E27FC236}">
                <a16:creationId xmlns:a16="http://schemas.microsoft.com/office/drawing/2014/main" xmlns="" id="{E24AFC6B-CE7E-4EDB-91EE-4B1746F5B71C}"/>
              </a:ext>
            </a:extLst>
          </p:cNvPr>
          <p:cNvSpPr/>
          <p:nvPr/>
        </p:nvSpPr>
        <p:spPr>
          <a:xfrm>
            <a:off x="595423" y="171043"/>
            <a:ext cx="433759" cy="663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11808"/>
                </a:moveTo>
                <a:cubicBezTo>
                  <a:pt x="1574" y="10274"/>
                  <a:pt x="0" y="8529"/>
                  <a:pt x="0" y="6453"/>
                </a:cubicBezTo>
                <a:cubicBezTo>
                  <a:pt x="0" y="4452"/>
                  <a:pt x="1162" y="2798"/>
                  <a:pt x="3439" y="1609"/>
                </a:cubicBezTo>
                <a:cubicBezTo>
                  <a:pt x="5400" y="602"/>
                  <a:pt x="8015" y="0"/>
                  <a:pt x="10800" y="0"/>
                </a:cubicBezTo>
                <a:cubicBezTo>
                  <a:pt x="13609" y="0"/>
                  <a:pt x="16200" y="557"/>
                  <a:pt x="18186" y="1609"/>
                </a:cubicBezTo>
                <a:cubicBezTo>
                  <a:pt x="20438" y="2753"/>
                  <a:pt x="21600" y="4452"/>
                  <a:pt x="21600" y="6453"/>
                </a:cubicBezTo>
                <a:cubicBezTo>
                  <a:pt x="21600" y="8529"/>
                  <a:pt x="20026" y="10274"/>
                  <a:pt x="18670" y="11808"/>
                </a:cubicBezTo>
                <a:cubicBezTo>
                  <a:pt x="17508" y="13116"/>
                  <a:pt x="16345" y="14395"/>
                  <a:pt x="16345" y="15658"/>
                </a:cubicBezTo>
                <a:lnTo>
                  <a:pt x="16345" y="19359"/>
                </a:lnTo>
                <a:lnTo>
                  <a:pt x="14505" y="19359"/>
                </a:lnTo>
                <a:cubicBezTo>
                  <a:pt x="14505" y="20592"/>
                  <a:pt x="12858" y="21600"/>
                  <a:pt x="10873" y="21600"/>
                </a:cubicBezTo>
                <a:cubicBezTo>
                  <a:pt x="8887" y="21600"/>
                  <a:pt x="7265" y="20592"/>
                  <a:pt x="7313" y="19359"/>
                </a:cubicBezTo>
                <a:lnTo>
                  <a:pt x="5206" y="19359"/>
                </a:lnTo>
                <a:lnTo>
                  <a:pt x="5206" y="16050"/>
                </a:lnTo>
                <a:lnTo>
                  <a:pt x="5279" y="15658"/>
                </a:lnTo>
                <a:cubicBezTo>
                  <a:pt x="5206" y="14395"/>
                  <a:pt x="4117" y="13162"/>
                  <a:pt x="2954" y="11808"/>
                </a:cubicBezTo>
                <a:close/>
                <a:moveTo>
                  <a:pt x="6514" y="15237"/>
                </a:moveTo>
                <a:lnTo>
                  <a:pt x="15038" y="15237"/>
                </a:lnTo>
                <a:cubicBezTo>
                  <a:pt x="15256" y="13884"/>
                  <a:pt x="16418" y="12650"/>
                  <a:pt x="17508" y="11417"/>
                </a:cubicBezTo>
                <a:cubicBezTo>
                  <a:pt x="18791" y="9973"/>
                  <a:pt x="20244" y="8408"/>
                  <a:pt x="20244" y="6498"/>
                </a:cubicBezTo>
                <a:cubicBezTo>
                  <a:pt x="20244" y="4753"/>
                  <a:pt x="19203" y="3309"/>
                  <a:pt x="17290" y="2286"/>
                </a:cubicBezTo>
                <a:cubicBezTo>
                  <a:pt x="15595" y="1399"/>
                  <a:pt x="13270" y="887"/>
                  <a:pt x="10800" y="887"/>
                </a:cubicBezTo>
                <a:cubicBezTo>
                  <a:pt x="8354" y="887"/>
                  <a:pt x="6030" y="1399"/>
                  <a:pt x="4310" y="2286"/>
                </a:cubicBezTo>
                <a:cubicBezTo>
                  <a:pt x="2397" y="3309"/>
                  <a:pt x="1380" y="4753"/>
                  <a:pt x="1380" y="6498"/>
                </a:cubicBezTo>
                <a:cubicBezTo>
                  <a:pt x="1380" y="8363"/>
                  <a:pt x="2809" y="9973"/>
                  <a:pt x="4117" y="11417"/>
                </a:cubicBezTo>
                <a:cubicBezTo>
                  <a:pt x="5134" y="12650"/>
                  <a:pt x="6296" y="13884"/>
                  <a:pt x="6514" y="1523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3077438" y="524380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smtClean="0">
                <a:solidFill>
                  <a:schemeClr val="bg2">
                    <a:lumMod val="90000"/>
                  </a:schemeClr>
                </a:solidFill>
              </a:rPr>
              <a:t>Outsourcing VS Offshoring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7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0" y="5733147"/>
            <a:ext cx="11048999" cy="2104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201" y="3548094"/>
            <a:ext cx="2789671" cy="2761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72125" y="2257425"/>
            <a:ext cx="6620400" cy="2286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accent1"/>
                </a:solidFill>
              </a:rPr>
              <a:t>Focus On Prevention</a:t>
            </a:r>
          </a:p>
        </p:txBody>
      </p:sp>
    </p:spTree>
    <p:extLst>
      <p:ext uri="{BB962C8B-B14F-4D97-AF65-F5344CB8AC3E}">
        <p14:creationId xmlns:p14="http://schemas.microsoft.com/office/powerpoint/2010/main" val="17025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199"/>
          <p:cNvSpPr/>
          <p:nvPr/>
        </p:nvSpPr>
        <p:spPr>
          <a:xfrm>
            <a:off x="0" y="3007000"/>
            <a:ext cx="12192000" cy="7332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0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Shape 458"/>
          <p:cNvGrpSpPr/>
          <p:nvPr/>
        </p:nvGrpSpPr>
        <p:grpSpPr>
          <a:xfrm>
            <a:off x="3844497" y="2528053"/>
            <a:ext cx="1691096" cy="1691096"/>
            <a:chOff x="987920" y="1106093"/>
            <a:chExt cx="1691096" cy="1691096"/>
          </a:xfrm>
        </p:grpSpPr>
        <p:sp>
          <p:nvSpPr>
            <p:cNvPr id="14" name="Shape 459"/>
            <p:cNvSpPr/>
            <p:nvPr/>
          </p:nvSpPr>
          <p:spPr>
            <a:xfrm rot="8100000">
              <a:off x="1235575" y="1353748"/>
              <a:ext cx="1195786" cy="1195786"/>
            </a:xfrm>
            <a:prstGeom prst="teardrop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5" name="Shape 460"/>
            <p:cNvSpPr/>
            <p:nvPr/>
          </p:nvSpPr>
          <p:spPr>
            <a:xfrm>
              <a:off x="1304384" y="1422558"/>
              <a:ext cx="1058168" cy="105816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" name="Shape 461"/>
          <p:cNvGrpSpPr/>
          <p:nvPr/>
        </p:nvGrpSpPr>
        <p:grpSpPr>
          <a:xfrm>
            <a:off x="6243868" y="2528053"/>
            <a:ext cx="1691096" cy="1691096"/>
            <a:chOff x="987920" y="1106093"/>
            <a:chExt cx="1691096" cy="1691096"/>
          </a:xfrm>
        </p:grpSpPr>
        <p:sp>
          <p:nvSpPr>
            <p:cNvPr id="17" name="Shape 462"/>
            <p:cNvSpPr/>
            <p:nvPr/>
          </p:nvSpPr>
          <p:spPr>
            <a:xfrm rot="8100000">
              <a:off x="1235575" y="1353748"/>
              <a:ext cx="1195786" cy="1195786"/>
            </a:xfrm>
            <a:prstGeom prst="teardrop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8" name="Shape 463"/>
            <p:cNvSpPr/>
            <p:nvPr/>
          </p:nvSpPr>
          <p:spPr>
            <a:xfrm>
              <a:off x="1304384" y="1422558"/>
              <a:ext cx="1058168" cy="105816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9" name="Shape 464"/>
          <p:cNvGrpSpPr/>
          <p:nvPr/>
        </p:nvGrpSpPr>
        <p:grpSpPr>
          <a:xfrm>
            <a:off x="8623367" y="2528053"/>
            <a:ext cx="1691096" cy="1691096"/>
            <a:chOff x="987920" y="1106093"/>
            <a:chExt cx="1691096" cy="1691096"/>
          </a:xfrm>
        </p:grpSpPr>
        <p:sp>
          <p:nvSpPr>
            <p:cNvPr id="20" name="Shape 465"/>
            <p:cNvSpPr/>
            <p:nvPr/>
          </p:nvSpPr>
          <p:spPr>
            <a:xfrm rot="8100000">
              <a:off x="1235575" y="1353748"/>
              <a:ext cx="1195786" cy="1195786"/>
            </a:xfrm>
            <a:prstGeom prst="teardrop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1" name="Shape 466"/>
            <p:cNvSpPr/>
            <p:nvPr/>
          </p:nvSpPr>
          <p:spPr>
            <a:xfrm>
              <a:off x="1304384" y="1422558"/>
              <a:ext cx="1058168" cy="105816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2" name="Shape 468"/>
          <p:cNvGrpSpPr/>
          <p:nvPr/>
        </p:nvGrpSpPr>
        <p:grpSpPr>
          <a:xfrm>
            <a:off x="1345729" y="2547930"/>
            <a:ext cx="1691096" cy="1691096"/>
            <a:chOff x="987920" y="1106093"/>
            <a:chExt cx="1691096" cy="1691096"/>
          </a:xfrm>
        </p:grpSpPr>
        <p:sp>
          <p:nvSpPr>
            <p:cNvPr id="23" name="Shape 469"/>
            <p:cNvSpPr/>
            <p:nvPr/>
          </p:nvSpPr>
          <p:spPr>
            <a:xfrm rot="8100000">
              <a:off x="1235575" y="1353748"/>
              <a:ext cx="1195786" cy="1195786"/>
            </a:xfrm>
            <a:prstGeom prst="teardrop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4" name="Shape 470"/>
            <p:cNvSpPr/>
            <p:nvPr/>
          </p:nvSpPr>
          <p:spPr>
            <a:xfrm>
              <a:off x="1304384" y="1422558"/>
              <a:ext cx="1058168" cy="105816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6" name="Shape 784"/>
          <p:cNvSpPr/>
          <p:nvPr/>
        </p:nvSpPr>
        <p:spPr>
          <a:xfrm rot="-2700000">
            <a:off x="4631917" y="3085032"/>
            <a:ext cx="249410" cy="587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132" y="109671"/>
                </a:moveTo>
                <a:lnTo>
                  <a:pt x="80132" y="114835"/>
                </a:lnTo>
                <a:cubicBezTo>
                  <a:pt x="80132" y="117687"/>
                  <a:pt x="74981" y="119999"/>
                  <a:pt x="68626" y="120000"/>
                </a:cubicBezTo>
                <a:lnTo>
                  <a:pt x="51372" y="119999"/>
                </a:lnTo>
                <a:cubicBezTo>
                  <a:pt x="45018" y="119999"/>
                  <a:pt x="39867" y="117687"/>
                  <a:pt x="39867" y="114835"/>
                </a:cubicBezTo>
                <a:cubicBezTo>
                  <a:pt x="39867" y="113114"/>
                  <a:pt x="39867" y="111392"/>
                  <a:pt x="39867" y="109670"/>
                </a:cubicBezTo>
                <a:close/>
                <a:moveTo>
                  <a:pt x="96030" y="5403"/>
                </a:moveTo>
                <a:cubicBezTo>
                  <a:pt x="110320" y="10221"/>
                  <a:pt x="119078" y="17649"/>
                  <a:pt x="119921" y="25663"/>
                </a:cubicBezTo>
                <a:cubicBezTo>
                  <a:pt x="120763" y="33677"/>
                  <a:pt x="113600" y="41442"/>
                  <a:pt x="100382" y="46843"/>
                </a:cubicBezTo>
                <a:lnTo>
                  <a:pt x="92890" y="43148"/>
                </a:lnTo>
                <a:cubicBezTo>
                  <a:pt x="103654" y="38750"/>
                  <a:pt x="109489" y="32426"/>
                  <a:pt x="108803" y="25899"/>
                </a:cubicBezTo>
                <a:cubicBezTo>
                  <a:pt x="108118" y="19372"/>
                  <a:pt x="100984" y="13322"/>
                  <a:pt x="89346" y="9397"/>
                </a:cubicBezTo>
                <a:close/>
                <a:moveTo>
                  <a:pt x="106442" y="6085"/>
                </a:moveTo>
                <a:cubicBezTo>
                  <a:pt x="80793" y="-5427"/>
                  <a:pt x="39206" y="-5427"/>
                  <a:pt x="13558" y="6085"/>
                </a:cubicBezTo>
                <a:cubicBezTo>
                  <a:pt x="-12091" y="17598"/>
                  <a:pt x="-12091" y="36265"/>
                  <a:pt x="13558" y="47779"/>
                </a:cubicBezTo>
                <a:cubicBezTo>
                  <a:pt x="39206" y="59292"/>
                  <a:pt x="80793" y="59292"/>
                  <a:pt x="106442" y="47779"/>
                </a:cubicBezTo>
                <a:cubicBezTo>
                  <a:pt x="132091" y="36265"/>
                  <a:pt x="132091" y="17598"/>
                  <a:pt x="106442" y="6085"/>
                </a:cubicBezTo>
                <a:close/>
                <a:moveTo>
                  <a:pt x="120000" y="0"/>
                </a:moveTo>
                <a:cubicBezTo>
                  <a:pt x="153137" y="14874"/>
                  <a:pt x="153137" y="38990"/>
                  <a:pt x="120000" y="53864"/>
                </a:cubicBezTo>
                <a:cubicBezTo>
                  <a:pt x="108683" y="58944"/>
                  <a:pt x="94965" y="62289"/>
                  <a:pt x="80134" y="63261"/>
                </a:cubicBezTo>
                <a:lnTo>
                  <a:pt x="80134" y="107762"/>
                </a:lnTo>
                <a:lnTo>
                  <a:pt x="39865" y="107762"/>
                </a:lnTo>
                <a:lnTo>
                  <a:pt x="39865" y="63261"/>
                </a:lnTo>
                <a:cubicBezTo>
                  <a:pt x="25034" y="62289"/>
                  <a:pt x="11317" y="58944"/>
                  <a:pt x="0" y="53864"/>
                </a:cubicBezTo>
                <a:cubicBezTo>
                  <a:pt x="-33136" y="38990"/>
                  <a:pt x="-33136" y="14874"/>
                  <a:pt x="0" y="0"/>
                </a:cubicBezTo>
                <a:cubicBezTo>
                  <a:pt x="33137" y="-14874"/>
                  <a:pt x="86862" y="-14874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969"/>
          <p:cNvSpPr/>
          <p:nvPr/>
        </p:nvSpPr>
        <p:spPr>
          <a:xfrm rot="-2675106" flipH="1">
            <a:off x="6955721" y="3012535"/>
            <a:ext cx="312657" cy="7511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7208" y="53011"/>
                </a:moveTo>
                <a:cubicBezTo>
                  <a:pt x="39415" y="52206"/>
                  <a:pt x="48956" y="51601"/>
                  <a:pt x="60392" y="51601"/>
                </a:cubicBezTo>
                <a:cubicBezTo>
                  <a:pt x="73462" y="51601"/>
                  <a:pt x="84057" y="52392"/>
                  <a:pt x="84057" y="53367"/>
                </a:cubicBezTo>
                <a:lnTo>
                  <a:pt x="83786" y="53569"/>
                </a:lnTo>
                <a:lnTo>
                  <a:pt x="84121" y="53569"/>
                </a:lnTo>
                <a:lnTo>
                  <a:pt x="84121" y="80594"/>
                </a:lnTo>
                <a:cubicBezTo>
                  <a:pt x="84121" y="84354"/>
                  <a:pt x="73511" y="87403"/>
                  <a:pt x="60424" y="87403"/>
                </a:cubicBezTo>
                <a:cubicBezTo>
                  <a:pt x="47337" y="87403"/>
                  <a:pt x="36727" y="84354"/>
                  <a:pt x="36727" y="80594"/>
                </a:cubicBezTo>
                <a:cubicBezTo>
                  <a:pt x="36727" y="71585"/>
                  <a:pt x="36728" y="62577"/>
                  <a:pt x="36728" y="53569"/>
                </a:cubicBezTo>
                <a:lnTo>
                  <a:pt x="37000" y="53569"/>
                </a:lnTo>
                <a:cubicBezTo>
                  <a:pt x="36786" y="53511"/>
                  <a:pt x="36728" y="53440"/>
                  <a:pt x="36728" y="53367"/>
                </a:cubicBezTo>
                <a:cubicBezTo>
                  <a:pt x="36728" y="53245"/>
                  <a:pt x="36893" y="53126"/>
                  <a:pt x="37208" y="53011"/>
                </a:cubicBezTo>
                <a:close/>
                <a:moveTo>
                  <a:pt x="4441" y="3464"/>
                </a:moveTo>
                <a:cubicBezTo>
                  <a:pt x="3686" y="3746"/>
                  <a:pt x="3289" y="4038"/>
                  <a:pt x="3289" y="4338"/>
                </a:cubicBezTo>
                <a:cubicBezTo>
                  <a:pt x="3289" y="5715"/>
                  <a:pt x="11681" y="6943"/>
                  <a:pt x="24804" y="7715"/>
                </a:cubicBezTo>
                <a:lnTo>
                  <a:pt x="28818" y="13283"/>
                </a:lnTo>
                <a:cubicBezTo>
                  <a:pt x="11528" y="14072"/>
                  <a:pt x="0" y="15527"/>
                  <a:pt x="0" y="17187"/>
                </a:cubicBezTo>
                <a:cubicBezTo>
                  <a:pt x="0" y="18693"/>
                  <a:pt x="9470" y="20029"/>
                  <a:pt x="24130" y="20847"/>
                </a:cubicBezTo>
                <a:lnTo>
                  <a:pt x="24093" y="20919"/>
                </a:lnTo>
                <a:lnTo>
                  <a:pt x="24093" y="83530"/>
                </a:lnTo>
                <a:cubicBezTo>
                  <a:pt x="24093" y="86249"/>
                  <a:pt x="32736" y="88576"/>
                  <a:pt x="45033" y="89489"/>
                </a:cubicBezTo>
                <a:cubicBezTo>
                  <a:pt x="44434" y="89689"/>
                  <a:pt x="44137" y="89922"/>
                  <a:pt x="44137" y="90169"/>
                </a:cubicBezTo>
                <a:lnTo>
                  <a:pt x="44137" y="90653"/>
                </a:lnTo>
                <a:cubicBezTo>
                  <a:pt x="44137" y="91506"/>
                  <a:pt x="47697" y="92197"/>
                  <a:pt x="52088" y="92197"/>
                </a:cubicBezTo>
                <a:lnTo>
                  <a:pt x="55084" y="92197"/>
                </a:lnTo>
                <a:cubicBezTo>
                  <a:pt x="55923" y="101305"/>
                  <a:pt x="57566" y="109747"/>
                  <a:pt x="57136" y="120000"/>
                </a:cubicBezTo>
                <a:lnTo>
                  <a:pt x="64108" y="116125"/>
                </a:lnTo>
                <a:cubicBezTo>
                  <a:pt x="64431" y="107699"/>
                  <a:pt x="64754" y="100394"/>
                  <a:pt x="65075" y="92197"/>
                </a:cubicBezTo>
                <a:lnTo>
                  <a:pt x="67911" y="92197"/>
                </a:lnTo>
                <a:cubicBezTo>
                  <a:pt x="72302" y="92197"/>
                  <a:pt x="75862" y="91506"/>
                  <a:pt x="75862" y="90653"/>
                </a:cubicBezTo>
                <a:lnTo>
                  <a:pt x="75862" y="90169"/>
                </a:lnTo>
                <a:cubicBezTo>
                  <a:pt x="75862" y="89922"/>
                  <a:pt x="75565" y="89689"/>
                  <a:pt x="74965" y="89489"/>
                </a:cubicBezTo>
                <a:cubicBezTo>
                  <a:pt x="87263" y="88576"/>
                  <a:pt x="95906" y="86249"/>
                  <a:pt x="95906" y="83530"/>
                </a:cubicBezTo>
                <a:lnTo>
                  <a:pt x="95906" y="20919"/>
                </a:lnTo>
                <a:cubicBezTo>
                  <a:pt x="95906" y="20895"/>
                  <a:pt x="95906" y="20871"/>
                  <a:pt x="95869" y="20847"/>
                </a:cubicBezTo>
                <a:cubicBezTo>
                  <a:pt x="110529" y="20029"/>
                  <a:pt x="120000" y="18693"/>
                  <a:pt x="120000" y="17187"/>
                </a:cubicBezTo>
                <a:cubicBezTo>
                  <a:pt x="120000" y="15527"/>
                  <a:pt x="108471" y="14072"/>
                  <a:pt x="91181" y="13283"/>
                </a:cubicBezTo>
                <a:lnTo>
                  <a:pt x="95195" y="7715"/>
                </a:lnTo>
                <a:cubicBezTo>
                  <a:pt x="108318" y="6943"/>
                  <a:pt x="116710" y="5715"/>
                  <a:pt x="116710" y="4338"/>
                </a:cubicBezTo>
                <a:cubicBezTo>
                  <a:pt x="116710" y="1942"/>
                  <a:pt x="91320" y="0"/>
                  <a:pt x="59999" y="0"/>
                </a:cubicBezTo>
                <a:cubicBezTo>
                  <a:pt x="32594" y="0"/>
                  <a:pt x="9729" y="1487"/>
                  <a:pt x="4441" y="34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8" name="Shape 973"/>
          <p:cNvSpPr/>
          <p:nvPr/>
        </p:nvSpPr>
        <p:spPr>
          <a:xfrm rot="10800000">
            <a:off x="1854961" y="3082933"/>
            <a:ext cx="629821" cy="6264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5287" y="110757"/>
                </a:moveTo>
                <a:cubicBezTo>
                  <a:pt x="10813" y="110757"/>
                  <a:pt x="7186" y="107412"/>
                  <a:pt x="7186" y="103286"/>
                </a:cubicBezTo>
                <a:cubicBezTo>
                  <a:pt x="7186" y="99159"/>
                  <a:pt x="10813" y="95814"/>
                  <a:pt x="15287" y="95814"/>
                </a:cubicBezTo>
                <a:cubicBezTo>
                  <a:pt x="19762" y="95814"/>
                  <a:pt x="23389" y="99159"/>
                  <a:pt x="23389" y="103286"/>
                </a:cubicBezTo>
                <a:cubicBezTo>
                  <a:pt x="23389" y="107412"/>
                  <a:pt x="19762" y="110757"/>
                  <a:pt x="15287" y="110757"/>
                </a:cubicBezTo>
                <a:close/>
                <a:moveTo>
                  <a:pt x="15288" y="114925"/>
                </a:moveTo>
                <a:cubicBezTo>
                  <a:pt x="21879" y="114925"/>
                  <a:pt x="27223" y="109997"/>
                  <a:pt x="27223" y="103918"/>
                </a:cubicBezTo>
                <a:cubicBezTo>
                  <a:pt x="27223" y="97839"/>
                  <a:pt x="21879" y="92911"/>
                  <a:pt x="15288" y="92911"/>
                </a:cubicBezTo>
                <a:cubicBezTo>
                  <a:pt x="8696" y="92911"/>
                  <a:pt x="3352" y="97839"/>
                  <a:pt x="3352" y="103918"/>
                </a:cubicBezTo>
                <a:cubicBezTo>
                  <a:pt x="3352" y="109997"/>
                  <a:pt x="8696" y="114925"/>
                  <a:pt x="15288" y="114925"/>
                </a:cubicBezTo>
                <a:close/>
                <a:moveTo>
                  <a:pt x="96531" y="119984"/>
                </a:moveTo>
                <a:cubicBezTo>
                  <a:pt x="94998" y="120089"/>
                  <a:pt x="93422" y="119655"/>
                  <a:pt x="92166" y="118657"/>
                </a:cubicBezTo>
                <a:cubicBezTo>
                  <a:pt x="89654" y="116660"/>
                  <a:pt x="89373" y="113164"/>
                  <a:pt x="91538" y="110847"/>
                </a:cubicBezTo>
                <a:cubicBezTo>
                  <a:pt x="92969" y="109315"/>
                  <a:pt x="95112" y="108683"/>
                  <a:pt x="97109" y="109101"/>
                </a:cubicBezTo>
                <a:lnTo>
                  <a:pt x="100683" y="106337"/>
                </a:lnTo>
                <a:lnTo>
                  <a:pt x="100855" y="106526"/>
                </a:lnTo>
                <a:cubicBezTo>
                  <a:pt x="107035" y="103506"/>
                  <a:pt x="106611" y="102676"/>
                  <a:pt x="109102" y="100630"/>
                </a:cubicBezTo>
                <a:cubicBezTo>
                  <a:pt x="110438" y="99323"/>
                  <a:pt x="110825" y="99403"/>
                  <a:pt x="110582" y="96081"/>
                </a:cubicBezTo>
                <a:lnTo>
                  <a:pt x="110743" y="96066"/>
                </a:lnTo>
                <a:lnTo>
                  <a:pt x="110571" y="96066"/>
                </a:lnTo>
                <a:lnTo>
                  <a:pt x="110571" y="80051"/>
                </a:lnTo>
                <a:lnTo>
                  <a:pt x="108947" y="80054"/>
                </a:lnTo>
                <a:cubicBezTo>
                  <a:pt x="108931" y="72281"/>
                  <a:pt x="104423" y="65106"/>
                  <a:pt x="97122" y="61233"/>
                </a:cubicBezTo>
                <a:cubicBezTo>
                  <a:pt x="89813" y="57355"/>
                  <a:pt x="80816" y="57376"/>
                  <a:pt x="73528" y="61288"/>
                </a:cubicBezTo>
                <a:cubicBezTo>
                  <a:pt x="66249" y="65195"/>
                  <a:pt x="61781" y="72390"/>
                  <a:pt x="61807" y="80163"/>
                </a:cubicBezTo>
                <a:lnTo>
                  <a:pt x="60176" y="80168"/>
                </a:lnTo>
                <a:lnTo>
                  <a:pt x="60176" y="96066"/>
                </a:lnTo>
                <a:lnTo>
                  <a:pt x="60004" y="96066"/>
                </a:lnTo>
                <a:lnTo>
                  <a:pt x="60164" y="96081"/>
                </a:lnTo>
                <a:cubicBezTo>
                  <a:pt x="59922" y="99403"/>
                  <a:pt x="60309" y="99323"/>
                  <a:pt x="61644" y="100630"/>
                </a:cubicBezTo>
                <a:cubicBezTo>
                  <a:pt x="64136" y="102676"/>
                  <a:pt x="63712" y="103506"/>
                  <a:pt x="69892" y="106526"/>
                </a:cubicBezTo>
                <a:lnTo>
                  <a:pt x="70063" y="106337"/>
                </a:lnTo>
                <a:lnTo>
                  <a:pt x="73638" y="109101"/>
                </a:lnTo>
                <a:cubicBezTo>
                  <a:pt x="75634" y="108683"/>
                  <a:pt x="77777" y="109315"/>
                  <a:pt x="79209" y="110847"/>
                </a:cubicBezTo>
                <a:cubicBezTo>
                  <a:pt x="81374" y="113164"/>
                  <a:pt x="81092" y="116660"/>
                  <a:pt x="78580" y="118657"/>
                </a:cubicBezTo>
                <a:cubicBezTo>
                  <a:pt x="77324" y="119655"/>
                  <a:pt x="75748" y="120089"/>
                  <a:pt x="74216" y="119984"/>
                </a:cubicBezTo>
                <a:cubicBezTo>
                  <a:pt x="72684" y="119879"/>
                  <a:pt x="71195" y="119235"/>
                  <a:pt x="70112" y="118077"/>
                </a:cubicBezTo>
                <a:cubicBezTo>
                  <a:pt x="69121" y="117016"/>
                  <a:pt x="68643" y="115708"/>
                  <a:pt x="68719" y="114410"/>
                </a:cubicBezTo>
                <a:lnTo>
                  <a:pt x="65199" y="111689"/>
                </a:lnTo>
                <a:lnTo>
                  <a:pt x="65292" y="111587"/>
                </a:lnTo>
                <a:cubicBezTo>
                  <a:pt x="61058" y="109025"/>
                  <a:pt x="59011" y="107521"/>
                  <a:pt x="55687" y="105060"/>
                </a:cubicBezTo>
                <a:cubicBezTo>
                  <a:pt x="52785" y="103546"/>
                  <a:pt x="52565" y="99215"/>
                  <a:pt x="52738" y="96066"/>
                </a:cubicBezTo>
                <a:lnTo>
                  <a:pt x="52604" y="96066"/>
                </a:lnTo>
                <a:lnTo>
                  <a:pt x="52604" y="80190"/>
                </a:lnTo>
                <a:lnTo>
                  <a:pt x="50754" y="80195"/>
                </a:lnTo>
                <a:cubicBezTo>
                  <a:pt x="50716" y="68779"/>
                  <a:pt x="57281" y="58212"/>
                  <a:pt x="67976" y="52474"/>
                </a:cubicBezTo>
                <a:cubicBezTo>
                  <a:pt x="72120" y="50251"/>
                  <a:pt x="76640" y="48884"/>
                  <a:pt x="81250" y="48397"/>
                </a:cubicBezTo>
                <a:lnTo>
                  <a:pt x="81250" y="32872"/>
                </a:lnTo>
                <a:lnTo>
                  <a:pt x="81046" y="32866"/>
                </a:lnTo>
                <a:cubicBezTo>
                  <a:pt x="81508" y="23570"/>
                  <a:pt x="74942" y="14922"/>
                  <a:pt x="64257" y="10756"/>
                </a:cubicBezTo>
                <a:cubicBezTo>
                  <a:pt x="55702" y="7420"/>
                  <a:pt x="45630" y="7409"/>
                  <a:pt x="37063" y="10727"/>
                </a:cubicBezTo>
                <a:cubicBezTo>
                  <a:pt x="26372" y="14866"/>
                  <a:pt x="19776" y="23489"/>
                  <a:pt x="20194" y="32780"/>
                </a:cubicBezTo>
                <a:lnTo>
                  <a:pt x="19994" y="32785"/>
                </a:lnTo>
                <a:lnTo>
                  <a:pt x="19994" y="90709"/>
                </a:lnTo>
                <a:cubicBezTo>
                  <a:pt x="26223" y="92463"/>
                  <a:pt x="30719" y="97820"/>
                  <a:pt x="30719" y="104146"/>
                </a:cubicBezTo>
                <a:cubicBezTo>
                  <a:pt x="30719" y="111970"/>
                  <a:pt x="23842" y="118312"/>
                  <a:pt x="15359" y="118312"/>
                </a:cubicBezTo>
                <a:cubicBezTo>
                  <a:pt x="6876" y="118312"/>
                  <a:pt x="0" y="111970"/>
                  <a:pt x="0" y="104146"/>
                </a:cubicBezTo>
                <a:cubicBezTo>
                  <a:pt x="0" y="97648"/>
                  <a:pt x="4745" y="92171"/>
                  <a:pt x="11233" y="90564"/>
                </a:cubicBezTo>
                <a:lnTo>
                  <a:pt x="11233" y="29317"/>
                </a:lnTo>
                <a:lnTo>
                  <a:pt x="11428" y="29317"/>
                </a:lnTo>
                <a:cubicBezTo>
                  <a:pt x="12473" y="18446"/>
                  <a:pt x="20377" y="8677"/>
                  <a:pt x="32499" y="3582"/>
                </a:cubicBezTo>
                <a:cubicBezTo>
                  <a:pt x="43899" y="-1209"/>
                  <a:pt x="57462" y="-1193"/>
                  <a:pt x="68845" y="3624"/>
                </a:cubicBezTo>
                <a:cubicBezTo>
                  <a:pt x="80915" y="8734"/>
                  <a:pt x="88774" y="18480"/>
                  <a:pt x="89822" y="29317"/>
                </a:cubicBezTo>
                <a:lnTo>
                  <a:pt x="90011" y="29317"/>
                </a:lnTo>
                <a:lnTo>
                  <a:pt x="90011" y="48447"/>
                </a:lnTo>
                <a:cubicBezTo>
                  <a:pt x="94387" y="48978"/>
                  <a:pt x="98675" y="50298"/>
                  <a:pt x="102626" y="52393"/>
                </a:cubicBezTo>
                <a:cubicBezTo>
                  <a:pt x="113352" y="58081"/>
                  <a:pt x="119975" y="68618"/>
                  <a:pt x="120000" y="80034"/>
                </a:cubicBezTo>
                <a:lnTo>
                  <a:pt x="118143" y="80037"/>
                </a:lnTo>
                <a:lnTo>
                  <a:pt x="118143" y="96066"/>
                </a:lnTo>
                <a:lnTo>
                  <a:pt x="118009" y="96066"/>
                </a:lnTo>
                <a:cubicBezTo>
                  <a:pt x="118182" y="99215"/>
                  <a:pt x="117962" y="103546"/>
                  <a:pt x="115059" y="105060"/>
                </a:cubicBezTo>
                <a:cubicBezTo>
                  <a:pt x="111736" y="107521"/>
                  <a:pt x="109689" y="109025"/>
                  <a:pt x="105455" y="111587"/>
                </a:cubicBezTo>
                <a:lnTo>
                  <a:pt x="105548" y="111689"/>
                </a:lnTo>
                <a:lnTo>
                  <a:pt x="102028" y="114410"/>
                </a:lnTo>
                <a:cubicBezTo>
                  <a:pt x="102104" y="115708"/>
                  <a:pt x="101626" y="117016"/>
                  <a:pt x="100634" y="118077"/>
                </a:cubicBezTo>
                <a:cubicBezTo>
                  <a:pt x="99552" y="119235"/>
                  <a:pt x="98063" y="119879"/>
                  <a:pt x="96531" y="1199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dk1"/>
              </a:solidFill>
            </a:endParaRPr>
          </a:p>
        </p:txBody>
      </p:sp>
      <p:sp>
        <p:nvSpPr>
          <p:cNvPr id="29" name="Shape 977"/>
          <p:cNvSpPr/>
          <p:nvPr/>
        </p:nvSpPr>
        <p:spPr>
          <a:xfrm rot="-5400000" flipH="1">
            <a:off x="9131992" y="3024162"/>
            <a:ext cx="673846" cy="6130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609" y="52208"/>
                </a:moveTo>
                <a:lnTo>
                  <a:pt x="114609" y="67089"/>
                </a:lnTo>
                <a:cubicBezTo>
                  <a:pt x="114609" y="68670"/>
                  <a:pt x="115816" y="69951"/>
                  <a:pt x="117304" y="69951"/>
                </a:cubicBezTo>
                <a:lnTo>
                  <a:pt x="117304" y="69951"/>
                </a:lnTo>
                <a:cubicBezTo>
                  <a:pt x="118793" y="69951"/>
                  <a:pt x="120000" y="68670"/>
                  <a:pt x="120000" y="67089"/>
                </a:cubicBezTo>
                <a:lnTo>
                  <a:pt x="119999" y="52208"/>
                </a:lnTo>
                <a:cubicBezTo>
                  <a:pt x="119999" y="50627"/>
                  <a:pt x="118793" y="49346"/>
                  <a:pt x="117304" y="49346"/>
                </a:cubicBezTo>
                <a:cubicBezTo>
                  <a:pt x="115816" y="49346"/>
                  <a:pt x="114609" y="50627"/>
                  <a:pt x="114609" y="52208"/>
                </a:cubicBezTo>
                <a:close/>
                <a:moveTo>
                  <a:pt x="106256" y="49918"/>
                </a:moveTo>
                <a:lnTo>
                  <a:pt x="106256" y="69379"/>
                </a:lnTo>
                <a:cubicBezTo>
                  <a:pt x="106256" y="70960"/>
                  <a:pt x="107463" y="72241"/>
                  <a:pt x="108951" y="72241"/>
                </a:cubicBezTo>
                <a:lnTo>
                  <a:pt x="108951" y="72241"/>
                </a:lnTo>
                <a:cubicBezTo>
                  <a:pt x="110440" y="72241"/>
                  <a:pt x="111646" y="70960"/>
                  <a:pt x="111646" y="69379"/>
                </a:cubicBezTo>
                <a:lnTo>
                  <a:pt x="111646" y="49918"/>
                </a:lnTo>
                <a:cubicBezTo>
                  <a:pt x="111646" y="48337"/>
                  <a:pt x="110440" y="47056"/>
                  <a:pt x="108951" y="47056"/>
                </a:cubicBezTo>
                <a:cubicBezTo>
                  <a:pt x="107463" y="47056"/>
                  <a:pt x="106256" y="48337"/>
                  <a:pt x="106256" y="49918"/>
                </a:cubicBezTo>
                <a:close/>
                <a:moveTo>
                  <a:pt x="97903" y="48773"/>
                </a:moveTo>
                <a:lnTo>
                  <a:pt x="97903" y="70524"/>
                </a:lnTo>
                <a:cubicBezTo>
                  <a:pt x="97903" y="72104"/>
                  <a:pt x="99109" y="73386"/>
                  <a:pt x="100598" y="73386"/>
                </a:cubicBezTo>
                <a:lnTo>
                  <a:pt x="100598" y="73386"/>
                </a:lnTo>
                <a:cubicBezTo>
                  <a:pt x="102086" y="73386"/>
                  <a:pt x="103293" y="72104"/>
                  <a:pt x="103293" y="70524"/>
                </a:cubicBezTo>
                <a:lnTo>
                  <a:pt x="103293" y="48773"/>
                </a:lnTo>
                <a:cubicBezTo>
                  <a:pt x="103293" y="47193"/>
                  <a:pt x="102086" y="45911"/>
                  <a:pt x="100598" y="45911"/>
                </a:cubicBezTo>
                <a:cubicBezTo>
                  <a:pt x="99109" y="45911"/>
                  <a:pt x="97903" y="47193"/>
                  <a:pt x="97903" y="48773"/>
                </a:cubicBezTo>
                <a:close/>
                <a:moveTo>
                  <a:pt x="53856" y="54256"/>
                </a:moveTo>
                <a:cubicBezTo>
                  <a:pt x="53856" y="53338"/>
                  <a:pt x="54558" y="52593"/>
                  <a:pt x="55423" y="52593"/>
                </a:cubicBezTo>
                <a:lnTo>
                  <a:pt x="57787" y="52593"/>
                </a:lnTo>
                <a:lnTo>
                  <a:pt x="57787" y="49895"/>
                </a:lnTo>
                <a:cubicBezTo>
                  <a:pt x="57787" y="49843"/>
                  <a:pt x="57790" y="49793"/>
                  <a:pt x="57844" y="49750"/>
                </a:cubicBezTo>
                <a:lnTo>
                  <a:pt x="57714" y="49315"/>
                </a:lnTo>
                <a:cubicBezTo>
                  <a:pt x="57790" y="48400"/>
                  <a:pt x="58549" y="47723"/>
                  <a:pt x="59411" y="47803"/>
                </a:cubicBezTo>
                <a:lnTo>
                  <a:pt x="91653" y="50798"/>
                </a:lnTo>
                <a:cubicBezTo>
                  <a:pt x="92515" y="50878"/>
                  <a:pt x="93152" y="51685"/>
                  <a:pt x="93077" y="52600"/>
                </a:cubicBezTo>
                <a:cubicBezTo>
                  <a:pt x="93002" y="53515"/>
                  <a:pt x="92242" y="54191"/>
                  <a:pt x="91380" y="54111"/>
                </a:cubicBezTo>
                <a:cubicBezTo>
                  <a:pt x="80879" y="53136"/>
                  <a:pt x="70377" y="52160"/>
                  <a:pt x="59875" y="51185"/>
                </a:cubicBezTo>
                <a:lnTo>
                  <a:pt x="59875" y="52593"/>
                </a:lnTo>
                <a:lnTo>
                  <a:pt x="62240" y="52593"/>
                </a:lnTo>
                <a:cubicBezTo>
                  <a:pt x="63105" y="52593"/>
                  <a:pt x="63806" y="53338"/>
                  <a:pt x="63806" y="54256"/>
                </a:cubicBezTo>
                <a:lnTo>
                  <a:pt x="63806" y="54256"/>
                </a:lnTo>
                <a:cubicBezTo>
                  <a:pt x="63806" y="55175"/>
                  <a:pt x="63105" y="55919"/>
                  <a:pt x="62240" y="55919"/>
                </a:cubicBezTo>
                <a:cubicBezTo>
                  <a:pt x="61452" y="55919"/>
                  <a:pt x="60664" y="55919"/>
                  <a:pt x="59875" y="55919"/>
                </a:cubicBezTo>
                <a:lnTo>
                  <a:pt x="59875" y="58197"/>
                </a:lnTo>
                <a:lnTo>
                  <a:pt x="62240" y="58197"/>
                </a:lnTo>
                <a:cubicBezTo>
                  <a:pt x="63105" y="58197"/>
                  <a:pt x="63806" y="58942"/>
                  <a:pt x="63806" y="59860"/>
                </a:cubicBezTo>
                <a:lnTo>
                  <a:pt x="63806" y="59860"/>
                </a:lnTo>
                <a:cubicBezTo>
                  <a:pt x="63806" y="60778"/>
                  <a:pt x="63105" y="61523"/>
                  <a:pt x="62240" y="61523"/>
                </a:cubicBezTo>
                <a:cubicBezTo>
                  <a:pt x="61452" y="61523"/>
                  <a:pt x="60664" y="61523"/>
                  <a:pt x="59875" y="61523"/>
                </a:cubicBezTo>
                <a:lnTo>
                  <a:pt x="59875" y="63801"/>
                </a:lnTo>
                <a:lnTo>
                  <a:pt x="62240" y="63801"/>
                </a:lnTo>
                <a:cubicBezTo>
                  <a:pt x="63105" y="63801"/>
                  <a:pt x="63806" y="64546"/>
                  <a:pt x="63806" y="65464"/>
                </a:cubicBezTo>
                <a:lnTo>
                  <a:pt x="63806" y="65464"/>
                </a:lnTo>
                <a:cubicBezTo>
                  <a:pt x="63806" y="66382"/>
                  <a:pt x="63105" y="67127"/>
                  <a:pt x="62240" y="67127"/>
                </a:cubicBezTo>
                <a:cubicBezTo>
                  <a:pt x="61452" y="67127"/>
                  <a:pt x="60664" y="67127"/>
                  <a:pt x="59875" y="67127"/>
                </a:cubicBezTo>
                <a:lnTo>
                  <a:pt x="59875" y="68544"/>
                </a:lnTo>
                <a:lnTo>
                  <a:pt x="91233" y="65045"/>
                </a:lnTo>
                <a:cubicBezTo>
                  <a:pt x="92093" y="64949"/>
                  <a:pt x="92863" y="65611"/>
                  <a:pt x="92954" y="66525"/>
                </a:cubicBezTo>
                <a:cubicBezTo>
                  <a:pt x="93044" y="67438"/>
                  <a:pt x="92420" y="68256"/>
                  <a:pt x="91560" y="68352"/>
                </a:cubicBezTo>
                <a:cubicBezTo>
                  <a:pt x="80831" y="69550"/>
                  <a:pt x="70101" y="70747"/>
                  <a:pt x="59372" y="71945"/>
                </a:cubicBezTo>
                <a:cubicBezTo>
                  <a:pt x="58511" y="72041"/>
                  <a:pt x="57741" y="71378"/>
                  <a:pt x="57650" y="70465"/>
                </a:cubicBezTo>
                <a:cubicBezTo>
                  <a:pt x="57630" y="70259"/>
                  <a:pt x="57646" y="70058"/>
                  <a:pt x="57807" y="69902"/>
                </a:cubicBezTo>
                <a:lnTo>
                  <a:pt x="57787" y="69850"/>
                </a:lnTo>
                <a:lnTo>
                  <a:pt x="57787" y="67127"/>
                </a:lnTo>
                <a:lnTo>
                  <a:pt x="55423" y="67127"/>
                </a:lnTo>
                <a:cubicBezTo>
                  <a:pt x="54558" y="67127"/>
                  <a:pt x="53856" y="66382"/>
                  <a:pt x="53856" y="65464"/>
                </a:cubicBezTo>
                <a:cubicBezTo>
                  <a:pt x="53856" y="64546"/>
                  <a:pt x="54558" y="63801"/>
                  <a:pt x="55423" y="63801"/>
                </a:cubicBezTo>
                <a:lnTo>
                  <a:pt x="57787" y="63801"/>
                </a:lnTo>
                <a:lnTo>
                  <a:pt x="57787" y="61523"/>
                </a:lnTo>
                <a:lnTo>
                  <a:pt x="55423" y="61523"/>
                </a:lnTo>
                <a:cubicBezTo>
                  <a:pt x="54558" y="61523"/>
                  <a:pt x="53856" y="60779"/>
                  <a:pt x="53856" y="59860"/>
                </a:cubicBezTo>
                <a:cubicBezTo>
                  <a:pt x="53856" y="58942"/>
                  <a:pt x="54558" y="58197"/>
                  <a:pt x="55423" y="58197"/>
                </a:cubicBezTo>
                <a:lnTo>
                  <a:pt x="57787" y="58197"/>
                </a:lnTo>
                <a:lnTo>
                  <a:pt x="57787" y="55919"/>
                </a:lnTo>
                <a:lnTo>
                  <a:pt x="55423" y="55919"/>
                </a:lnTo>
                <a:cubicBezTo>
                  <a:pt x="54558" y="55919"/>
                  <a:pt x="53856" y="55175"/>
                  <a:pt x="53856" y="54256"/>
                </a:cubicBezTo>
                <a:close/>
                <a:moveTo>
                  <a:pt x="48021" y="3132"/>
                </a:moveTo>
                <a:lnTo>
                  <a:pt x="48021" y="12530"/>
                </a:lnTo>
                <a:cubicBezTo>
                  <a:pt x="48021" y="14260"/>
                  <a:pt x="49342" y="15663"/>
                  <a:pt x="50971" y="15663"/>
                </a:cubicBezTo>
                <a:cubicBezTo>
                  <a:pt x="52601" y="15663"/>
                  <a:pt x="53921" y="14260"/>
                  <a:pt x="53921" y="12530"/>
                </a:cubicBezTo>
                <a:lnTo>
                  <a:pt x="53921" y="3132"/>
                </a:lnTo>
                <a:cubicBezTo>
                  <a:pt x="53921" y="1402"/>
                  <a:pt x="52601" y="0"/>
                  <a:pt x="50971" y="0"/>
                </a:cubicBezTo>
                <a:cubicBezTo>
                  <a:pt x="49342" y="0"/>
                  <a:pt x="48021" y="1402"/>
                  <a:pt x="48021" y="3132"/>
                </a:cubicBezTo>
                <a:close/>
                <a:moveTo>
                  <a:pt x="48021" y="107469"/>
                </a:moveTo>
                <a:lnTo>
                  <a:pt x="48021" y="116867"/>
                </a:lnTo>
                <a:cubicBezTo>
                  <a:pt x="48021" y="118597"/>
                  <a:pt x="49342" y="120000"/>
                  <a:pt x="50971" y="120000"/>
                </a:cubicBezTo>
                <a:cubicBezTo>
                  <a:pt x="52601" y="120000"/>
                  <a:pt x="53921" y="118597"/>
                  <a:pt x="53921" y="116867"/>
                </a:cubicBezTo>
                <a:lnTo>
                  <a:pt x="53921" y="107469"/>
                </a:lnTo>
                <a:cubicBezTo>
                  <a:pt x="53921" y="105739"/>
                  <a:pt x="52601" y="104336"/>
                  <a:pt x="50971" y="104336"/>
                </a:cubicBezTo>
                <a:cubicBezTo>
                  <a:pt x="49342" y="104336"/>
                  <a:pt x="48021" y="105739"/>
                  <a:pt x="48021" y="107469"/>
                </a:cubicBezTo>
                <a:close/>
                <a:moveTo>
                  <a:pt x="21116" y="59649"/>
                </a:moveTo>
                <a:cubicBezTo>
                  <a:pt x="21116" y="67800"/>
                  <a:pt x="24044" y="75951"/>
                  <a:pt x="29901" y="82170"/>
                </a:cubicBezTo>
                <a:cubicBezTo>
                  <a:pt x="41615" y="94608"/>
                  <a:pt x="60607" y="94608"/>
                  <a:pt x="72320" y="82170"/>
                </a:cubicBezTo>
                <a:lnTo>
                  <a:pt x="79515" y="74530"/>
                </a:lnTo>
                <a:lnTo>
                  <a:pt x="87539" y="74531"/>
                </a:lnTo>
                <a:cubicBezTo>
                  <a:pt x="90764" y="74530"/>
                  <a:pt x="93379" y="71754"/>
                  <a:pt x="93379" y="68330"/>
                </a:cubicBezTo>
                <a:lnTo>
                  <a:pt x="93379" y="59809"/>
                </a:lnTo>
                <a:lnTo>
                  <a:pt x="93530" y="59649"/>
                </a:lnTo>
                <a:lnTo>
                  <a:pt x="93379" y="59488"/>
                </a:lnTo>
                <a:lnTo>
                  <a:pt x="93379" y="50967"/>
                </a:lnTo>
                <a:cubicBezTo>
                  <a:pt x="93379" y="47543"/>
                  <a:pt x="90764" y="44767"/>
                  <a:pt x="87539" y="44767"/>
                </a:cubicBezTo>
                <a:lnTo>
                  <a:pt x="79515" y="44767"/>
                </a:lnTo>
                <a:cubicBezTo>
                  <a:pt x="77116" y="42220"/>
                  <a:pt x="74718" y="39674"/>
                  <a:pt x="72320" y="37127"/>
                </a:cubicBezTo>
                <a:cubicBezTo>
                  <a:pt x="60607" y="24689"/>
                  <a:pt x="41615" y="24689"/>
                  <a:pt x="29901" y="37127"/>
                </a:cubicBezTo>
                <a:cubicBezTo>
                  <a:pt x="24044" y="43346"/>
                  <a:pt x="21116" y="51497"/>
                  <a:pt x="21116" y="59649"/>
                </a:cubicBezTo>
                <a:close/>
                <a:moveTo>
                  <a:pt x="15930" y="103846"/>
                </a:moveTo>
                <a:cubicBezTo>
                  <a:pt x="15930" y="104647"/>
                  <a:pt x="16218" y="105449"/>
                  <a:pt x="16794" y="106061"/>
                </a:cubicBezTo>
                <a:cubicBezTo>
                  <a:pt x="17946" y="107284"/>
                  <a:pt x="19814" y="107284"/>
                  <a:pt x="20966" y="106061"/>
                </a:cubicBezTo>
                <a:lnTo>
                  <a:pt x="27224" y="99415"/>
                </a:lnTo>
                <a:cubicBezTo>
                  <a:pt x="28376" y="98192"/>
                  <a:pt x="28376" y="96208"/>
                  <a:pt x="27224" y="94985"/>
                </a:cubicBezTo>
                <a:cubicBezTo>
                  <a:pt x="26072" y="93762"/>
                  <a:pt x="24204" y="93762"/>
                  <a:pt x="23052" y="94985"/>
                </a:cubicBezTo>
                <a:lnTo>
                  <a:pt x="16794" y="101630"/>
                </a:lnTo>
                <a:cubicBezTo>
                  <a:pt x="16218" y="102242"/>
                  <a:pt x="15930" y="103044"/>
                  <a:pt x="15930" y="103846"/>
                </a:cubicBezTo>
                <a:close/>
                <a:moveTo>
                  <a:pt x="15930" y="15910"/>
                </a:moveTo>
                <a:cubicBezTo>
                  <a:pt x="15930" y="16712"/>
                  <a:pt x="16218" y="17514"/>
                  <a:pt x="16794" y="18125"/>
                </a:cubicBezTo>
                <a:lnTo>
                  <a:pt x="23052" y="24771"/>
                </a:lnTo>
                <a:cubicBezTo>
                  <a:pt x="24204" y="25994"/>
                  <a:pt x="26072" y="25994"/>
                  <a:pt x="27224" y="24771"/>
                </a:cubicBezTo>
                <a:cubicBezTo>
                  <a:pt x="28376" y="23547"/>
                  <a:pt x="28376" y="21564"/>
                  <a:pt x="27224" y="20340"/>
                </a:cubicBezTo>
                <a:lnTo>
                  <a:pt x="20966" y="13695"/>
                </a:lnTo>
                <a:cubicBezTo>
                  <a:pt x="19814" y="12472"/>
                  <a:pt x="17946" y="12472"/>
                  <a:pt x="16794" y="13695"/>
                </a:cubicBezTo>
                <a:cubicBezTo>
                  <a:pt x="16218" y="14307"/>
                  <a:pt x="15930" y="15109"/>
                  <a:pt x="15930" y="15910"/>
                </a:cubicBezTo>
                <a:close/>
                <a:moveTo>
                  <a:pt x="0" y="59999"/>
                </a:moveTo>
                <a:cubicBezTo>
                  <a:pt x="0" y="61730"/>
                  <a:pt x="1320" y="63132"/>
                  <a:pt x="2950" y="63132"/>
                </a:cubicBezTo>
                <a:lnTo>
                  <a:pt x="11800" y="63132"/>
                </a:lnTo>
                <a:cubicBezTo>
                  <a:pt x="13430" y="63132"/>
                  <a:pt x="14751" y="61730"/>
                  <a:pt x="14751" y="59999"/>
                </a:cubicBezTo>
                <a:cubicBezTo>
                  <a:pt x="14751" y="58269"/>
                  <a:pt x="13430" y="56867"/>
                  <a:pt x="11800" y="56867"/>
                </a:cubicBezTo>
                <a:lnTo>
                  <a:pt x="2950" y="56867"/>
                </a:lnTo>
                <a:cubicBezTo>
                  <a:pt x="1320" y="56867"/>
                  <a:pt x="0" y="58269"/>
                  <a:pt x="0" y="599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dk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02184" y="4297008"/>
            <a:ext cx="238230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Patterns identified by </a:t>
            </a:r>
            <a:r>
              <a:rPr lang="en-US" dirty="0" err="1">
                <a:solidFill>
                  <a:schemeClr val="bg1"/>
                </a:solidFill>
              </a:rPr>
              <a:t>CheckBot</a:t>
            </a:r>
            <a:r>
              <a:rPr lang="en-US" dirty="0">
                <a:solidFill>
                  <a:schemeClr val="bg1"/>
                </a:solidFill>
              </a:rPr>
              <a:t> over time highlight the most frequent issues which will be prioritized for risk assessment and management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24096" y="1453616"/>
            <a:ext cx="21870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Analyze root causes in the system that create errors in the first place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044089" y="4325371"/>
            <a:ext cx="22099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Modify other parts of the system to completely design out those root causes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286271" y="1422784"/>
            <a:ext cx="2706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More efficient due to less errors and subsequently less time wastage on rectification of errors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Solution:</a:t>
            </a:r>
          </a:p>
        </p:txBody>
      </p:sp>
      <p:sp>
        <p:nvSpPr>
          <p:cNvPr id="35" name="Shape 1630">
            <a:extLst>
              <a:ext uri="{FF2B5EF4-FFF2-40B4-BE49-F238E27FC236}">
                <a16:creationId xmlns:a16="http://schemas.microsoft.com/office/drawing/2014/main" xmlns="" id="{E24AFC6B-CE7E-4EDB-91EE-4B1746F5B71C}"/>
              </a:ext>
            </a:extLst>
          </p:cNvPr>
          <p:cNvSpPr/>
          <p:nvPr/>
        </p:nvSpPr>
        <p:spPr>
          <a:xfrm>
            <a:off x="595423" y="171043"/>
            <a:ext cx="433759" cy="663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11808"/>
                </a:moveTo>
                <a:cubicBezTo>
                  <a:pt x="1574" y="10274"/>
                  <a:pt x="0" y="8529"/>
                  <a:pt x="0" y="6453"/>
                </a:cubicBezTo>
                <a:cubicBezTo>
                  <a:pt x="0" y="4452"/>
                  <a:pt x="1162" y="2798"/>
                  <a:pt x="3439" y="1609"/>
                </a:cubicBezTo>
                <a:cubicBezTo>
                  <a:pt x="5400" y="602"/>
                  <a:pt x="8015" y="0"/>
                  <a:pt x="10800" y="0"/>
                </a:cubicBezTo>
                <a:cubicBezTo>
                  <a:pt x="13609" y="0"/>
                  <a:pt x="16200" y="557"/>
                  <a:pt x="18186" y="1609"/>
                </a:cubicBezTo>
                <a:cubicBezTo>
                  <a:pt x="20438" y="2753"/>
                  <a:pt x="21600" y="4452"/>
                  <a:pt x="21600" y="6453"/>
                </a:cubicBezTo>
                <a:cubicBezTo>
                  <a:pt x="21600" y="8529"/>
                  <a:pt x="20026" y="10274"/>
                  <a:pt x="18670" y="11808"/>
                </a:cubicBezTo>
                <a:cubicBezTo>
                  <a:pt x="17508" y="13116"/>
                  <a:pt x="16345" y="14395"/>
                  <a:pt x="16345" y="15658"/>
                </a:cubicBezTo>
                <a:lnTo>
                  <a:pt x="16345" y="19359"/>
                </a:lnTo>
                <a:lnTo>
                  <a:pt x="14505" y="19359"/>
                </a:lnTo>
                <a:cubicBezTo>
                  <a:pt x="14505" y="20592"/>
                  <a:pt x="12858" y="21600"/>
                  <a:pt x="10873" y="21600"/>
                </a:cubicBezTo>
                <a:cubicBezTo>
                  <a:pt x="8887" y="21600"/>
                  <a:pt x="7265" y="20592"/>
                  <a:pt x="7313" y="19359"/>
                </a:cubicBezTo>
                <a:lnTo>
                  <a:pt x="5206" y="19359"/>
                </a:lnTo>
                <a:lnTo>
                  <a:pt x="5206" y="16050"/>
                </a:lnTo>
                <a:lnTo>
                  <a:pt x="5279" y="15658"/>
                </a:lnTo>
                <a:cubicBezTo>
                  <a:pt x="5206" y="14395"/>
                  <a:pt x="4117" y="13162"/>
                  <a:pt x="2954" y="11808"/>
                </a:cubicBezTo>
                <a:close/>
                <a:moveTo>
                  <a:pt x="6514" y="15237"/>
                </a:moveTo>
                <a:lnTo>
                  <a:pt x="15038" y="15237"/>
                </a:lnTo>
                <a:cubicBezTo>
                  <a:pt x="15256" y="13884"/>
                  <a:pt x="16418" y="12650"/>
                  <a:pt x="17508" y="11417"/>
                </a:cubicBezTo>
                <a:cubicBezTo>
                  <a:pt x="18791" y="9973"/>
                  <a:pt x="20244" y="8408"/>
                  <a:pt x="20244" y="6498"/>
                </a:cubicBezTo>
                <a:cubicBezTo>
                  <a:pt x="20244" y="4753"/>
                  <a:pt x="19203" y="3309"/>
                  <a:pt x="17290" y="2286"/>
                </a:cubicBezTo>
                <a:cubicBezTo>
                  <a:pt x="15595" y="1399"/>
                  <a:pt x="13270" y="887"/>
                  <a:pt x="10800" y="887"/>
                </a:cubicBezTo>
                <a:cubicBezTo>
                  <a:pt x="8354" y="887"/>
                  <a:pt x="6030" y="1399"/>
                  <a:pt x="4310" y="2286"/>
                </a:cubicBezTo>
                <a:cubicBezTo>
                  <a:pt x="2397" y="3309"/>
                  <a:pt x="1380" y="4753"/>
                  <a:pt x="1380" y="6498"/>
                </a:cubicBezTo>
                <a:cubicBezTo>
                  <a:pt x="1380" y="8363"/>
                  <a:pt x="2809" y="9973"/>
                  <a:pt x="4117" y="11417"/>
                </a:cubicBezTo>
                <a:cubicBezTo>
                  <a:pt x="5134" y="12650"/>
                  <a:pt x="6296" y="13884"/>
                  <a:pt x="6514" y="1523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3077438" y="524380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Eradication of root causes in the long run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85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8092112144097_00c7f9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08">
            <a:extLst>
              <a:ext uri="{FF2B5EF4-FFF2-40B4-BE49-F238E27FC236}">
                <a16:creationId xmlns:a16="http://schemas.microsoft.com/office/drawing/2014/main" xmlns="" id="{2BD0D44B-CE56-4D21-86F3-28CFE8838BAE}"/>
              </a:ext>
            </a:extLst>
          </p:cNvPr>
          <p:cNvSpPr/>
          <p:nvPr/>
        </p:nvSpPr>
        <p:spPr>
          <a:xfrm rot="16200000">
            <a:off x="5324896" y="-336578"/>
            <a:ext cx="1506501" cy="8621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4841" y="21600"/>
                </a:moveTo>
                <a:lnTo>
                  <a:pt x="11023" y="21600"/>
                </a:lnTo>
                <a:lnTo>
                  <a:pt x="11023" y="21010"/>
                </a:lnTo>
                <a:lnTo>
                  <a:pt x="14841" y="21010"/>
                </a:lnTo>
                <a:cubicBezTo>
                  <a:pt x="17396" y="21010"/>
                  <a:pt x="19496" y="20418"/>
                  <a:pt x="19542" y="19689"/>
                </a:cubicBezTo>
                <a:cubicBezTo>
                  <a:pt x="19558" y="19327"/>
                  <a:pt x="19087" y="18980"/>
                  <a:pt x="18213" y="18721"/>
                </a:cubicBezTo>
                <a:cubicBezTo>
                  <a:pt x="17339" y="18461"/>
                  <a:pt x="16170" y="18320"/>
                  <a:pt x="14929" y="18320"/>
                </a:cubicBezTo>
                <a:lnTo>
                  <a:pt x="6746" y="18320"/>
                </a:lnTo>
                <a:cubicBezTo>
                  <a:pt x="3110" y="18320"/>
                  <a:pt x="104" y="17466"/>
                  <a:pt x="32" y="16417"/>
                </a:cubicBezTo>
                <a:cubicBezTo>
                  <a:pt x="1" y="15892"/>
                  <a:pt x="673" y="15401"/>
                  <a:pt x="1925" y="15026"/>
                </a:cubicBezTo>
                <a:cubicBezTo>
                  <a:pt x="3182" y="14656"/>
                  <a:pt x="4863" y="14450"/>
                  <a:pt x="6642" y="14450"/>
                </a:cubicBezTo>
                <a:lnTo>
                  <a:pt x="14825" y="14450"/>
                </a:lnTo>
                <a:cubicBezTo>
                  <a:pt x="17380" y="14450"/>
                  <a:pt x="19480" y="13858"/>
                  <a:pt x="19527" y="13128"/>
                </a:cubicBezTo>
                <a:cubicBezTo>
                  <a:pt x="19542" y="12765"/>
                  <a:pt x="19072" y="12420"/>
                  <a:pt x="18198" y="12160"/>
                </a:cubicBezTo>
                <a:cubicBezTo>
                  <a:pt x="17323" y="11900"/>
                  <a:pt x="16154" y="11758"/>
                  <a:pt x="14913" y="11758"/>
                </a:cubicBezTo>
                <a:lnTo>
                  <a:pt x="6730" y="11758"/>
                </a:lnTo>
                <a:cubicBezTo>
                  <a:pt x="3094" y="11758"/>
                  <a:pt x="89" y="10907"/>
                  <a:pt x="17" y="9858"/>
                </a:cubicBezTo>
                <a:cubicBezTo>
                  <a:pt x="-14" y="9334"/>
                  <a:pt x="658" y="8843"/>
                  <a:pt x="1915" y="8468"/>
                </a:cubicBezTo>
                <a:cubicBezTo>
                  <a:pt x="3167" y="8096"/>
                  <a:pt x="4848" y="7892"/>
                  <a:pt x="6627" y="7892"/>
                </a:cubicBezTo>
                <a:lnTo>
                  <a:pt x="14810" y="7892"/>
                </a:lnTo>
                <a:cubicBezTo>
                  <a:pt x="17365" y="7892"/>
                  <a:pt x="19470" y="7299"/>
                  <a:pt x="19511" y="6569"/>
                </a:cubicBezTo>
                <a:cubicBezTo>
                  <a:pt x="19527" y="6206"/>
                  <a:pt x="19061" y="5860"/>
                  <a:pt x="18182" y="5600"/>
                </a:cubicBezTo>
                <a:cubicBezTo>
                  <a:pt x="17308" y="5340"/>
                  <a:pt x="16139" y="5200"/>
                  <a:pt x="14898" y="5200"/>
                </a:cubicBezTo>
                <a:lnTo>
                  <a:pt x="6715" y="5200"/>
                </a:lnTo>
                <a:cubicBezTo>
                  <a:pt x="3079" y="5200"/>
                  <a:pt x="73" y="4347"/>
                  <a:pt x="1" y="3297"/>
                </a:cubicBezTo>
                <a:cubicBezTo>
                  <a:pt x="-30" y="2772"/>
                  <a:pt x="642" y="2282"/>
                  <a:pt x="1899" y="1906"/>
                </a:cubicBezTo>
                <a:cubicBezTo>
                  <a:pt x="3151" y="1536"/>
                  <a:pt x="4832" y="1330"/>
                  <a:pt x="6611" y="1330"/>
                </a:cubicBezTo>
                <a:lnTo>
                  <a:pt x="8980" y="1330"/>
                </a:lnTo>
                <a:cubicBezTo>
                  <a:pt x="9648" y="1330"/>
                  <a:pt x="10206" y="1168"/>
                  <a:pt x="10206" y="972"/>
                </a:cubicBezTo>
                <a:lnTo>
                  <a:pt x="10206" y="0"/>
                </a:lnTo>
                <a:lnTo>
                  <a:pt x="12260" y="0"/>
                </a:lnTo>
                <a:lnTo>
                  <a:pt x="12260" y="972"/>
                </a:lnTo>
                <a:cubicBezTo>
                  <a:pt x="12260" y="1493"/>
                  <a:pt x="10817" y="1920"/>
                  <a:pt x="9022" y="1920"/>
                </a:cubicBezTo>
                <a:lnTo>
                  <a:pt x="6658" y="1920"/>
                </a:lnTo>
                <a:cubicBezTo>
                  <a:pt x="5417" y="1920"/>
                  <a:pt x="4248" y="2065"/>
                  <a:pt x="3373" y="2320"/>
                </a:cubicBezTo>
                <a:cubicBezTo>
                  <a:pt x="2494" y="2580"/>
                  <a:pt x="2029" y="2922"/>
                  <a:pt x="2044" y="3289"/>
                </a:cubicBezTo>
                <a:cubicBezTo>
                  <a:pt x="2086" y="4018"/>
                  <a:pt x="4191" y="4612"/>
                  <a:pt x="6746" y="4612"/>
                </a:cubicBezTo>
                <a:lnTo>
                  <a:pt x="14929" y="4612"/>
                </a:lnTo>
                <a:cubicBezTo>
                  <a:pt x="16723" y="4612"/>
                  <a:pt x="18394" y="4816"/>
                  <a:pt x="19646" y="5188"/>
                </a:cubicBezTo>
                <a:cubicBezTo>
                  <a:pt x="20903" y="5558"/>
                  <a:pt x="21570" y="6052"/>
                  <a:pt x="21539" y="6578"/>
                </a:cubicBezTo>
                <a:cubicBezTo>
                  <a:pt x="21482" y="7627"/>
                  <a:pt x="18477" y="8480"/>
                  <a:pt x="14825" y="8480"/>
                </a:cubicBezTo>
                <a:lnTo>
                  <a:pt x="6642" y="8480"/>
                </a:lnTo>
                <a:cubicBezTo>
                  <a:pt x="5401" y="8480"/>
                  <a:pt x="4232" y="8625"/>
                  <a:pt x="3358" y="8880"/>
                </a:cubicBezTo>
                <a:cubicBezTo>
                  <a:pt x="2484" y="9142"/>
                  <a:pt x="2013" y="9482"/>
                  <a:pt x="2029" y="9849"/>
                </a:cubicBezTo>
                <a:cubicBezTo>
                  <a:pt x="2075" y="10579"/>
                  <a:pt x="4175" y="11172"/>
                  <a:pt x="6730" y="11172"/>
                </a:cubicBezTo>
                <a:lnTo>
                  <a:pt x="14913" y="11172"/>
                </a:lnTo>
                <a:cubicBezTo>
                  <a:pt x="16708" y="11172"/>
                  <a:pt x="18379" y="11376"/>
                  <a:pt x="19630" y="11746"/>
                </a:cubicBezTo>
                <a:cubicBezTo>
                  <a:pt x="20887" y="12118"/>
                  <a:pt x="21560" y="12612"/>
                  <a:pt x="21529" y="13137"/>
                </a:cubicBezTo>
                <a:cubicBezTo>
                  <a:pt x="21472" y="14186"/>
                  <a:pt x="18461" y="15040"/>
                  <a:pt x="14810" y="15040"/>
                </a:cubicBezTo>
                <a:lnTo>
                  <a:pt x="6627" y="15040"/>
                </a:lnTo>
                <a:cubicBezTo>
                  <a:pt x="5386" y="15040"/>
                  <a:pt x="4222" y="15185"/>
                  <a:pt x="3342" y="15440"/>
                </a:cubicBezTo>
                <a:cubicBezTo>
                  <a:pt x="2468" y="15700"/>
                  <a:pt x="2003" y="16042"/>
                  <a:pt x="2013" y="16408"/>
                </a:cubicBezTo>
                <a:cubicBezTo>
                  <a:pt x="2060" y="17138"/>
                  <a:pt x="4160" y="17730"/>
                  <a:pt x="6715" y="17730"/>
                </a:cubicBezTo>
                <a:lnTo>
                  <a:pt x="14898" y="17730"/>
                </a:lnTo>
                <a:cubicBezTo>
                  <a:pt x="16692" y="17730"/>
                  <a:pt x="18358" y="17936"/>
                  <a:pt x="19615" y="18306"/>
                </a:cubicBezTo>
                <a:cubicBezTo>
                  <a:pt x="20872" y="18678"/>
                  <a:pt x="21539" y="19172"/>
                  <a:pt x="21513" y="19697"/>
                </a:cubicBezTo>
                <a:cubicBezTo>
                  <a:pt x="21498" y="20746"/>
                  <a:pt x="18477" y="21600"/>
                  <a:pt x="14841" y="21600"/>
                </a:cubicBezTo>
              </a:path>
            </a:pathLst>
          </a:custGeom>
          <a:solidFill>
            <a:srgbClr val="DED9D7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" name="Shape 918">
            <a:extLst>
              <a:ext uri="{FF2B5EF4-FFF2-40B4-BE49-F238E27FC236}">
                <a16:creationId xmlns:a16="http://schemas.microsoft.com/office/drawing/2014/main" xmlns="" id="{8E7AD5A3-C69D-4D73-8387-8005EA792D73}"/>
              </a:ext>
            </a:extLst>
          </p:cNvPr>
          <p:cNvSpPr/>
          <p:nvPr/>
        </p:nvSpPr>
        <p:spPr>
          <a:xfrm>
            <a:off x="5527562" y="4474292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14" name="Shape 918">
            <a:extLst>
              <a:ext uri="{FF2B5EF4-FFF2-40B4-BE49-F238E27FC236}">
                <a16:creationId xmlns:a16="http://schemas.microsoft.com/office/drawing/2014/main" xmlns="" id="{0BFBF0A9-B753-4E21-8762-7D6E75339A0B}"/>
              </a:ext>
            </a:extLst>
          </p:cNvPr>
          <p:cNvSpPr/>
          <p:nvPr/>
        </p:nvSpPr>
        <p:spPr>
          <a:xfrm>
            <a:off x="4201890" y="3109839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20" name="Shape 924">
            <a:extLst>
              <a:ext uri="{FF2B5EF4-FFF2-40B4-BE49-F238E27FC236}">
                <a16:creationId xmlns:a16="http://schemas.microsoft.com/office/drawing/2014/main" xmlns="" id="{CF2102AB-2D37-4CEE-9249-3721AAFCE650}"/>
              </a:ext>
            </a:extLst>
          </p:cNvPr>
          <p:cNvSpPr/>
          <p:nvPr/>
        </p:nvSpPr>
        <p:spPr>
          <a:xfrm>
            <a:off x="10119511" y="3403883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78"/>
                  <a:pt x="3" y="9721"/>
                </a:cubicBezTo>
                <a:cubicBezTo>
                  <a:pt x="100" y="7321"/>
                  <a:pt x="1106" y="4856"/>
                  <a:pt x="3052" y="3040"/>
                </a:cubicBezTo>
                <a:cubicBezTo>
                  <a:pt x="4868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83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4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1" name="Shape 928">
            <a:extLst>
              <a:ext uri="{FF2B5EF4-FFF2-40B4-BE49-F238E27FC236}">
                <a16:creationId xmlns:a16="http://schemas.microsoft.com/office/drawing/2014/main" xmlns="" id="{2BBE5CEA-C632-486E-A03A-E7F0C6A54E49}"/>
              </a:ext>
            </a:extLst>
          </p:cNvPr>
          <p:cNvSpPr/>
          <p:nvPr/>
        </p:nvSpPr>
        <p:spPr>
          <a:xfrm rot="16200000">
            <a:off x="10098208" y="3900133"/>
            <a:ext cx="819979" cy="711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629" y="21600"/>
                </a:move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lnTo>
                  <a:pt x="21600" y="6645"/>
                </a:lnTo>
                <a:cubicBezTo>
                  <a:pt x="13370" y="6693"/>
                  <a:pt x="6629" y="13386"/>
                  <a:pt x="6629" y="21600"/>
                </a:cubicBezTo>
              </a:path>
            </a:pathLst>
          </a:custGeom>
          <a:solidFill>
            <a:srgbClr val="DED9D7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2" name="Shape 918">
            <a:extLst>
              <a:ext uri="{FF2B5EF4-FFF2-40B4-BE49-F238E27FC236}">
                <a16:creationId xmlns:a16="http://schemas.microsoft.com/office/drawing/2014/main" xmlns="" id="{2AAB473F-5B24-41DD-BC33-5C2D5F028C17}"/>
              </a:ext>
            </a:extLst>
          </p:cNvPr>
          <p:cNvSpPr/>
          <p:nvPr/>
        </p:nvSpPr>
        <p:spPr>
          <a:xfrm>
            <a:off x="2889093" y="4448483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3" name="Shape 918">
            <a:extLst>
              <a:ext uri="{FF2B5EF4-FFF2-40B4-BE49-F238E27FC236}">
                <a16:creationId xmlns:a16="http://schemas.microsoft.com/office/drawing/2014/main" xmlns="" id="{93DD9162-E72B-4A60-A6D0-25AB25A27D50}"/>
              </a:ext>
            </a:extLst>
          </p:cNvPr>
          <p:cNvSpPr/>
          <p:nvPr/>
        </p:nvSpPr>
        <p:spPr>
          <a:xfrm>
            <a:off x="1537955" y="3735193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4" name="Shape 918">
            <a:extLst>
              <a:ext uri="{FF2B5EF4-FFF2-40B4-BE49-F238E27FC236}">
                <a16:creationId xmlns:a16="http://schemas.microsoft.com/office/drawing/2014/main" xmlns="" id="{3F2E9B34-8FEC-4020-8111-B1E9E0CE6F74}"/>
              </a:ext>
            </a:extLst>
          </p:cNvPr>
          <p:cNvSpPr/>
          <p:nvPr/>
        </p:nvSpPr>
        <p:spPr>
          <a:xfrm>
            <a:off x="6820639" y="3109839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6" name="Shape 918">
            <a:extLst>
              <a:ext uri="{FF2B5EF4-FFF2-40B4-BE49-F238E27FC236}">
                <a16:creationId xmlns:a16="http://schemas.microsoft.com/office/drawing/2014/main" xmlns="" id="{AB97444F-F844-4718-92F4-CF9AD1848F54}"/>
              </a:ext>
            </a:extLst>
          </p:cNvPr>
          <p:cNvSpPr/>
          <p:nvPr/>
        </p:nvSpPr>
        <p:spPr>
          <a:xfrm>
            <a:off x="8175073" y="4448483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xmlns="" id="{70428526-BD28-48E7-9D6B-7EE249D1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329" y="2128723"/>
            <a:ext cx="669766" cy="1230068"/>
          </a:xfrm>
          <a:prstGeom prst="rect">
            <a:avLst/>
          </a:prstGeom>
        </p:spPr>
      </p:pic>
      <p:sp>
        <p:nvSpPr>
          <p:cNvPr id="152" name="Shape 1624">
            <a:extLst>
              <a:ext uri="{FF2B5EF4-FFF2-40B4-BE49-F238E27FC236}">
                <a16:creationId xmlns:a16="http://schemas.microsoft.com/office/drawing/2014/main" xmlns="" id="{421B9084-90C5-422F-9029-8DF5177A3933}"/>
              </a:ext>
            </a:extLst>
          </p:cNvPr>
          <p:cNvSpPr/>
          <p:nvPr/>
        </p:nvSpPr>
        <p:spPr>
          <a:xfrm>
            <a:off x="2710368" y="5067672"/>
            <a:ext cx="663133" cy="787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5" extrusionOk="0">
                <a:moveTo>
                  <a:pt x="21600" y="8147"/>
                </a:moveTo>
                <a:cubicBezTo>
                  <a:pt x="21600" y="10732"/>
                  <a:pt x="20133" y="13077"/>
                  <a:pt x="17860" y="14596"/>
                </a:cubicBezTo>
                <a:lnTo>
                  <a:pt x="17860" y="21555"/>
                </a:lnTo>
                <a:lnTo>
                  <a:pt x="7480" y="21555"/>
                </a:lnTo>
                <a:lnTo>
                  <a:pt x="7480" y="19045"/>
                </a:lnTo>
                <a:lnTo>
                  <a:pt x="5959" y="19045"/>
                </a:lnTo>
                <a:cubicBezTo>
                  <a:pt x="3848" y="19045"/>
                  <a:pt x="2130" y="17602"/>
                  <a:pt x="2130" y="15828"/>
                </a:cubicBezTo>
                <a:lnTo>
                  <a:pt x="2130" y="13543"/>
                </a:lnTo>
                <a:lnTo>
                  <a:pt x="805" y="13543"/>
                </a:lnTo>
                <a:cubicBezTo>
                  <a:pt x="358" y="13543"/>
                  <a:pt x="0" y="13243"/>
                  <a:pt x="0" y="12852"/>
                </a:cubicBezTo>
                <a:cubicBezTo>
                  <a:pt x="0" y="12777"/>
                  <a:pt x="0" y="12687"/>
                  <a:pt x="54" y="12596"/>
                </a:cubicBezTo>
                <a:lnTo>
                  <a:pt x="2076" y="8312"/>
                </a:lnTo>
                <a:cubicBezTo>
                  <a:pt x="2076" y="8312"/>
                  <a:pt x="2273" y="6539"/>
                  <a:pt x="2487" y="5862"/>
                </a:cubicBezTo>
                <a:cubicBezTo>
                  <a:pt x="3346" y="2811"/>
                  <a:pt x="7373" y="0"/>
                  <a:pt x="11829" y="0"/>
                </a:cubicBezTo>
                <a:cubicBezTo>
                  <a:pt x="17216" y="-45"/>
                  <a:pt x="21600" y="3608"/>
                  <a:pt x="21600" y="8147"/>
                </a:cubicBezTo>
                <a:close/>
                <a:moveTo>
                  <a:pt x="5619" y="9004"/>
                </a:moveTo>
                <a:cubicBezTo>
                  <a:pt x="5619" y="8493"/>
                  <a:pt x="5082" y="8102"/>
                  <a:pt x="4492" y="8102"/>
                </a:cubicBezTo>
                <a:cubicBezTo>
                  <a:pt x="3883" y="8102"/>
                  <a:pt x="3436" y="8538"/>
                  <a:pt x="3436" y="9004"/>
                </a:cubicBezTo>
                <a:cubicBezTo>
                  <a:pt x="3436" y="9500"/>
                  <a:pt x="3937" y="9936"/>
                  <a:pt x="4492" y="9936"/>
                </a:cubicBezTo>
                <a:cubicBezTo>
                  <a:pt x="5100" y="9891"/>
                  <a:pt x="5619" y="9500"/>
                  <a:pt x="5619" y="9004"/>
                </a:cubicBezTo>
                <a:close/>
                <a:moveTo>
                  <a:pt x="20347" y="8027"/>
                </a:moveTo>
                <a:cubicBezTo>
                  <a:pt x="20347" y="4119"/>
                  <a:pt x="16553" y="932"/>
                  <a:pt x="11918" y="932"/>
                </a:cubicBezTo>
                <a:cubicBezTo>
                  <a:pt x="9503" y="932"/>
                  <a:pt x="7319" y="1789"/>
                  <a:pt x="5762" y="3187"/>
                </a:cubicBezTo>
                <a:cubicBezTo>
                  <a:pt x="5762" y="3187"/>
                  <a:pt x="5655" y="8823"/>
                  <a:pt x="13279" y="8959"/>
                </a:cubicBezTo>
                <a:cubicBezTo>
                  <a:pt x="18576" y="8959"/>
                  <a:pt x="18164" y="12732"/>
                  <a:pt x="18164" y="12732"/>
                </a:cubicBezTo>
                <a:cubicBezTo>
                  <a:pt x="19524" y="11499"/>
                  <a:pt x="20347" y="9846"/>
                  <a:pt x="20347" y="8027"/>
                </a:cubicBezTo>
                <a:close/>
              </a:path>
            </a:pathLst>
          </a:custGeom>
          <a:solidFill>
            <a:srgbClr val="F1C7CF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53" name="Shape 1627">
            <a:extLst>
              <a:ext uri="{FF2B5EF4-FFF2-40B4-BE49-F238E27FC236}">
                <a16:creationId xmlns:a16="http://schemas.microsoft.com/office/drawing/2014/main" xmlns="" id="{1249E644-54D9-4FB6-869D-E01BB8B2AD73}"/>
              </a:ext>
            </a:extLst>
          </p:cNvPr>
          <p:cNvSpPr/>
          <p:nvPr/>
        </p:nvSpPr>
        <p:spPr>
          <a:xfrm>
            <a:off x="2635871" y="5940503"/>
            <a:ext cx="946051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Problem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4" name="Shape 1630">
            <a:extLst>
              <a:ext uri="{FF2B5EF4-FFF2-40B4-BE49-F238E27FC236}">
                <a16:creationId xmlns:a16="http://schemas.microsoft.com/office/drawing/2014/main" xmlns="" id="{DA6D2972-5D76-4C21-8948-03D9FA04ACCD}"/>
              </a:ext>
            </a:extLst>
          </p:cNvPr>
          <p:cNvSpPr/>
          <p:nvPr/>
        </p:nvSpPr>
        <p:spPr>
          <a:xfrm>
            <a:off x="4110682" y="1818704"/>
            <a:ext cx="491156" cy="789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11808"/>
                </a:moveTo>
                <a:cubicBezTo>
                  <a:pt x="1574" y="10274"/>
                  <a:pt x="0" y="8529"/>
                  <a:pt x="0" y="6453"/>
                </a:cubicBezTo>
                <a:cubicBezTo>
                  <a:pt x="0" y="4452"/>
                  <a:pt x="1162" y="2798"/>
                  <a:pt x="3439" y="1609"/>
                </a:cubicBezTo>
                <a:cubicBezTo>
                  <a:pt x="5400" y="602"/>
                  <a:pt x="8015" y="0"/>
                  <a:pt x="10800" y="0"/>
                </a:cubicBezTo>
                <a:cubicBezTo>
                  <a:pt x="13609" y="0"/>
                  <a:pt x="16200" y="557"/>
                  <a:pt x="18186" y="1609"/>
                </a:cubicBezTo>
                <a:cubicBezTo>
                  <a:pt x="20438" y="2753"/>
                  <a:pt x="21600" y="4452"/>
                  <a:pt x="21600" y="6453"/>
                </a:cubicBezTo>
                <a:cubicBezTo>
                  <a:pt x="21600" y="8529"/>
                  <a:pt x="20026" y="10274"/>
                  <a:pt x="18670" y="11808"/>
                </a:cubicBezTo>
                <a:cubicBezTo>
                  <a:pt x="17508" y="13116"/>
                  <a:pt x="16345" y="14395"/>
                  <a:pt x="16345" y="15658"/>
                </a:cubicBezTo>
                <a:lnTo>
                  <a:pt x="16345" y="19359"/>
                </a:lnTo>
                <a:lnTo>
                  <a:pt x="14505" y="19359"/>
                </a:lnTo>
                <a:cubicBezTo>
                  <a:pt x="14505" y="20592"/>
                  <a:pt x="12858" y="21600"/>
                  <a:pt x="10873" y="21600"/>
                </a:cubicBezTo>
                <a:cubicBezTo>
                  <a:pt x="8887" y="21600"/>
                  <a:pt x="7265" y="20592"/>
                  <a:pt x="7313" y="19359"/>
                </a:cubicBezTo>
                <a:lnTo>
                  <a:pt x="5206" y="19359"/>
                </a:lnTo>
                <a:lnTo>
                  <a:pt x="5206" y="16050"/>
                </a:lnTo>
                <a:lnTo>
                  <a:pt x="5279" y="15658"/>
                </a:lnTo>
                <a:cubicBezTo>
                  <a:pt x="5206" y="14395"/>
                  <a:pt x="4117" y="13162"/>
                  <a:pt x="2954" y="11808"/>
                </a:cubicBezTo>
                <a:close/>
                <a:moveTo>
                  <a:pt x="6514" y="15237"/>
                </a:moveTo>
                <a:lnTo>
                  <a:pt x="15038" y="15237"/>
                </a:lnTo>
                <a:cubicBezTo>
                  <a:pt x="15256" y="13884"/>
                  <a:pt x="16418" y="12650"/>
                  <a:pt x="17508" y="11417"/>
                </a:cubicBezTo>
                <a:cubicBezTo>
                  <a:pt x="18791" y="9973"/>
                  <a:pt x="20244" y="8408"/>
                  <a:pt x="20244" y="6498"/>
                </a:cubicBezTo>
                <a:cubicBezTo>
                  <a:pt x="20244" y="4753"/>
                  <a:pt x="19203" y="3309"/>
                  <a:pt x="17290" y="2286"/>
                </a:cubicBezTo>
                <a:cubicBezTo>
                  <a:pt x="15595" y="1399"/>
                  <a:pt x="13270" y="887"/>
                  <a:pt x="10800" y="887"/>
                </a:cubicBezTo>
                <a:cubicBezTo>
                  <a:pt x="8354" y="887"/>
                  <a:pt x="6030" y="1399"/>
                  <a:pt x="4310" y="2286"/>
                </a:cubicBezTo>
                <a:cubicBezTo>
                  <a:pt x="2397" y="3309"/>
                  <a:pt x="1380" y="4753"/>
                  <a:pt x="1380" y="6498"/>
                </a:cubicBezTo>
                <a:cubicBezTo>
                  <a:pt x="1380" y="8363"/>
                  <a:pt x="2809" y="9973"/>
                  <a:pt x="4117" y="11417"/>
                </a:cubicBezTo>
                <a:cubicBezTo>
                  <a:pt x="5134" y="12650"/>
                  <a:pt x="6296" y="13884"/>
                  <a:pt x="6514" y="1523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155" name="Shape 1631">
            <a:extLst>
              <a:ext uri="{FF2B5EF4-FFF2-40B4-BE49-F238E27FC236}">
                <a16:creationId xmlns:a16="http://schemas.microsoft.com/office/drawing/2014/main" xmlns="" id="{E0E65805-4F3A-45E2-A154-AF7AA1C9155B}"/>
              </a:ext>
            </a:extLst>
          </p:cNvPr>
          <p:cNvSpPr/>
          <p:nvPr/>
        </p:nvSpPr>
        <p:spPr>
          <a:xfrm>
            <a:off x="3964329" y="2760122"/>
            <a:ext cx="912766" cy="3497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Solution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79" y="5003470"/>
            <a:ext cx="906567" cy="906567"/>
          </a:xfrm>
          <a:prstGeom prst="rect">
            <a:avLst/>
          </a:prstGeom>
        </p:spPr>
      </p:pic>
      <p:sp>
        <p:nvSpPr>
          <p:cNvPr id="158" name="Shape 1627">
            <a:extLst>
              <a:ext uri="{FF2B5EF4-FFF2-40B4-BE49-F238E27FC236}">
                <a16:creationId xmlns:a16="http://schemas.microsoft.com/office/drawing/2014/main" xmlns="" id="{10E72D74-1653-4CF0-92DD-4713929CB32E}"/>
              </a:ext>
            </a:extLst>
          </p:cNvPr>
          <p:cNvSpPr/>
          <p:nvPr/>
        </p:nvSpPr>
        <p:spPr>
          <a:xfrm>
            <a:off x="5309531" y="5954985"/>
            <a:ext cx="768615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Demo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xmlns="" id="{D0B16150-4772-45B9-BD84-24D647BC3D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01" y="1676234"/>
            <a:ext cx="1074025" cy="1074025"/>
          </a:xfrm>
          <a:prstGeom prst="rect">
            <a:avLst/>
          </a:prstGeom>
        </p:spPr>
      </p:pic>
      <p:sp>
        <p:nvSpPr>
          <p:cNvPr id="161" name="Shape 1631">
            <a:extLst>
              <a:ext uri="{FF2B5EF4-FFF2-40B4-BE49-F238E27FC236}">
                <a16:creationId xmlns:a16="http://schemas.microsoft.com/office/drawing/2014/main" xmlns="" id="{D0FE911A-B0D4-4DAD-A6AC-3998157A2CFE}"/>
              </a:ext>
            </a:extLst>
          </p:cNvPr>
          <p:cNvSpPr/>
          <p:nvPr/>
        </p:nvSpPr>
        <p:spPr>
          <a:xfrm>
            <a:off x="6239436" y="2818628"/>
            <a:ext cx="1739152" cy="3497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Cost vs Benefits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xmlns="" id="{85871737-93EC-45A1-851F-02B97AE097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49447" y="5003469"/>
            <a:ext cx="1025611" cy="1025611"/>
          </a:xfrm>
          <a:prstGeom prst="rect">
            <a:avLst/>
          </a:prstGeom>
        </p:spPr>
      </p:pic>
      <p:sp>
        <p:nvSpPr>
          <p:cNvPr id="164" name="Shape 1627">
            <a:extLst>
              <a:ext uri="{FF2B5EF4-FFF2-40B4-BE49-F238E27FC236}">
                <a16:creationId xmlns:a16="http://schemas.microsoft.com/office/drawing/2014/main" xmlns="" id="{7CEF896D-DBAA-44C9-BE4F-E07D170FC43E}"/>
              </a:ext>
            </a:extLst>
          </p:cNvPr>
          <p:cNvSpPr/>
          <p:nvPr/>
        </p:nvSpPr>
        <p:spPr>
          <a:xfrm>
            <a:off x="7888380" y="5941654"/>
            <a:ext cx="1016562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Limitation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xmlns="" id="{84D75212-BB7F-41BB-9E35-DB4A2A4CA3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512" y="1975667"/>
            <a:ext cx="1125564" cy="1125564"/>
          </a:xfrm>
          <a:prstGeom prst="rect">
            <a:avLst/>
          </a:prstGeom>
        </p:spPr>
      </p:pic>
      <p:sp>
        <p:nvSpPr>
          <p:cNvPr id="167" name="Shape 1627">
            <a:extLst>
              <a:ext uri="{FF2B5EF4-FFF2-40B4-BE49-F238E27FC236}">
                <a16:creationId xmlns:a16="http://schemas.microsoft.com/office/drawing/2014/main" xmlns="" id="{6DFCC351-6AA3-4B85-A352-F6C123BD340F}"/>
              </a:ext>
            </a:extLst>
          </p:cNvPr>
          <p:cNvSpPr/>
          <p:nvPr/>
        </p:nvSpPr>
        <p:spPr>
          <a:xfrm>
            <a:off x="10452062" y="3211726"/>
            <a:ext cx="1334265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Conclusion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hape 209"/>
          <p:cNvSpPr txBox="1">
            <a:spLocks/>
          </p:cNvSpPr>
          <p:nvPr/>
        </p:nvSpPr>
        <p:spPr>
          <a:xfrm>
            <a:off x="251967" y="135240"/>
            <a:ext cx="10106236" cy="853926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Journey</a:t>
            </a:r>
            <a:endParaRPr lang="en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2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3.95833E-6 0.00023 C 0.00182 0.00116 0.00364 0.00324 0.0056 0.00509 C 0.00612 0.00532 0.0069 0.00509 0.00742 0.00579 C 0.01276 0.01273 0.0095 0.01088 0.01367 0.01759 C 0.01419 0.01852 0.01497 0.01921 0.01562 0.01991 C 0.01601 0.02176 0.01614 0.02338 0.01679 0.02523 C 0.02096 0.03519 0.01666 0.01921 0.01992 0.03079 C 0.02018 0.03148 0.02031 0.0331 0.02057 0.03356 C 0.02239 0.04005 0.02135 0.03403 0.02239 0.04005 C 0.02265 0.04167 0.02265 0.04329 0.02304 0.04421 C 0.02343 0.04583 0.02448 0.04653 0.025 0.04769 C 0.02552 0.04884 0.02578 0.05023 0.02617 0.05231 C 0.02643 0.0537 0.0263 0.05579 0.02682 0.05741 C 0.02721 0.05856 0.02812 0.05926 0.02864 0.06065 C 0.02916 0.06204 0.02955 0.06343 0.02994 0.06458 C 0.03268 0.09306 0.03125 0.07477 0.03242 0.10116 C 0.03294 0.11389 0.03177 0.10972 0.03437 0.1162 C 0.0345 0.11852 0.03463 0.1206 0.03489 0.12269 C 0.03515 0.12431 0.03593 0.12523 0.03619 0.12685 C 0.03724 0.13356 0.03619 0.13542 0.03802 0.1419 C 0.03841 0.14352 0.03932 0.14421 0.03997 0.14537 C 0.03997 0.1456 0.04101 0.16088 0.04114 0.16111 C 0.04153 0.16273 0.04244 0.16343 0.0431 0.16458 C 0.04349 0.16574 0.04401 0.1662 0.04427 0.16782 C 0.04466 0.16852 0.04453 0.17014 0.04492 0.17106 C 0.04622 0.17431 0.04674 0.17407 0.04869 0.175 C 0.04974 0.17963 0.05039 0.18333 0.05247 0.18704 C 0.05546 0.19259 0.05546 0.19074 0.05872 0.19259 C 0.06484 0.19583 0.05846 0.19352 0.06679 0.19537 C 0.0763 0.20231 0.06875 0.19769 0.09062 0.19769 " pathEditMode="relative" rAng="0" ptsTypes="AAAAAAAAAAAAAAAAAAAAAAAAAAAAAAA">
                                      <p:cBhvr>
                                        <p:cTn id="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0324 L 0.00117 0.00324 C 0.00156 -0.00347 0.00182 -0.01018 0.00234 -0.0169 C 0.00299 -0.025 0.00443 -0.0331 0.00482 -0.0412 C 0.00547 -0.05278 0.00599 -0.06435 0.00677 -0.07569 C 0.00703 -0.08194 0.00768 -0.08819 0.00794 -0.09467 C 0.00872 -0.10717 0.00911 -0.11991 0.00989 -0.13241 C 0.01015 -0.13866 0.01028 -0.14514 0.01107 -0.15116 C 0.01276 -0.16435 0.01432 -0.17778 0.01732 -0.19004 C 0.02109 -0.20555 0.02539 -0.21759 0.02669 -0.23356 C 0.02682 -0.23518 0.02669 -0.23727 0.02669 -0.23889 " pathEditMode="relative" ptsTypes="AAAAAAAAAAA">
                                      <p:cBhvr>
                                        <p:cTn id="76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157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1000" fill="hold"/>
                                        <p:tgtEl>
                                          <p:spTgt spid="15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0.00255 L 0.00729 0.00255 C 0.00599 -0.0169 0.00586 0.0007 0.00911 -0.01435 C 0.00963 -0.01666 0.00937 -0.01944 0.00976 -0.02199 C 0.01002 -0.02407 0.01067 -0.02569 0.01093 -0.02754 C 0.01341 -0.0412 0.01093 -0.03194 0.01354 -0.04097 C 0.01367 -0.04305 0.01354 -0.0456 0.01406 -0.04768 C 0.01523 -0.05162 0.01836 -0.05347 0.02031 -0.05532 C 0.02083 -0.05648 0.02109 -0.05787 0.02161 -0.05879 C 0.02304 -0.06088 0.025 -0.06134 0.02656 -0.06203 C 0.02708 -0.06342 0.02721 -0.06527 0.02786 -0.06643 C 0.02903 -0.06898 0.03073 -0.06921 0.03229 -0.0699 C 0.03502 -0.07592 0.03359 -0.0743 0.03607 -0.07639 " pathEditMode="relative" ptsTypes="AAAAAAAAAAAAA">
                                      <p:cBhvr>
                                        <p:cTn id="8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26" grpId="1" animBg="1"/>
      <p:bldP spid="14" grpId="0" animBg="1"/>
      <p:bldP spid="2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152" grpId="0" animBg="1"/>
      <p:bldP spid="153" grpId="0" animBg="1"/>
      <p:bldP spid="154" grpId="0" animBg="1"/>
      <p:bldP spid="155" grpId="0" animBg="1"/>
      <p:bldP spid="158" grpId="0" animBg="1"/>
      <p:bldP spid="158" grpId="1" animBg="1"/>
      <p:bldP spid="161" grpId="0" animBg="1"/>
      <p:bldP spid="164" grpId="0" animBg="1"/>
      <p:bldP spid="16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17600" y="5735669"/>
            <a:ext cx="11074399" cy="2079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575" y="3604099"/>
            <a:ext cx="2789671" cy="2761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37199" y="2258686"/>
            <a:ext cx="9154800" cy="2286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accent1"/>
                </a:solidFill>
              </a:rPr>
              <a:t>Real-time Data Management </a:t>
            </a:r>
          </a:p>
        </p:txBody>
      </p:sp>
    </p:spTree>
    <p:extLst>
      <p:ext uri="{BB962C8B-B14F-4D97-AF65-F5344CB8AC3E}">
        <p14:creationId xmlns:p14="http://schemas.microsoft.com/office/powerpoint/2010/main" val="150217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745873" y="341796"/>
            <a:ext cx="6886800" cy="6519600"/>
            <a:chOff x="3235734" y="341796"/>
            <a:chExt cx="5660338" cy="56603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734" y="341796"/>
              <a:ext cx="5660338" cy="566033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b="16400"/>
            <a:stretch/>
          </p:blipFill>
          <p:spPr>
            <a:xfrm>
              <a:off x="3538331" y="1515764"/>
              <a:ext cx="5049078" cy="2877332"/>
            </a:xfrm>
            <a:prstGeom prst="rect">
              <a:avLst/>
            </a:prstGeom>
          </p:spPr>
        </p:pic>
      </p:grpSp>
      <p:sp>
        <p:nvSpPr>
          <p:cNvPr id="17" name="Shape 343"/>
          <p:cNvSpPr/>
          <p:nvPr/>
        </p:nvSpPr>
        <p:spPr>
          <a:xfrm>
            <a:off x="4645680" y="2516731"/>
            <a:ext cx="3064500" cy="133127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900" b="1" dirty="0"/>
          </a:p>
          <a:p>
            <a:pPr lvl="0" rtl="0">
              <a:spcBef>
                <a:spcPts val="0"/>
              </a:spcBef>
              <a:buNone/>
            </a:pPr>
            <a:endParaRPr sz="900" b="1" dirty="0"/>
          </a:p>
          <a:p>
            <a:pPr lvl="0" rtl="0">
              <a:spcBef>
                <a:spcPts val="0"/>
              </a:spcBef>
              <a:buNone/>
            </a:pPr>
            <a:endParaRPr sz="900" b="1" dirty="0"/>
          </a:p>
          <a:p>
            <a:pPr lvl="0" rtl="0">
              <a:spcBef>
                <a:spcPts val="0"/>
              </a:spcBef>
              <a:buNone/>
            </a:pPr>
            <a:endParaRPr sz="900" b="1" dirty="0"/>
          </a:p>
          <a:p>
            <a:pPr lvl="0" rtl="0">
              <a:spcBef>
                <a:spcPts val="0"/>
              </a:spcBef>
              <a:buNone/>
            </a:pPr>
            <a:endParaRPr sz="900" b="1" dirty="0"/>
          </a:p>
          <a:p>
            <a:pPr lvl="0" rtl="0">
              <a:spcBef>
                <a:spcPts val="0"/>
              </a:spcBef>
              <a:buNone/>
            </a:pPr>
            <a:endParaRPr sz="900" b="1" dirty="0">
              <a:latin typeface="Syncopate"/>
              <a:ea typeface="Syncopate"/>
              <a:cs typeface="Syncopate"/>
              <a:sym typeface="Syncopate"/>
            </a:endParaRPr>
          </a:p>
          <a:p>
            <a:pPr lvl="0" rtl="0">
              <a:spcBef>
                <a:spcPts val="0"/>
              </a:spcBef>
              <a:buNone/>
            </a:pPr>
            <a:endParaRPr lang="en-US" sz="900" b="1" dirty="0">
              <a:solidFill>
                <a:srgbClr val="980000"/>
              </a:solidFill>
              <a:latin typeface="Syncopate"/>
              <a:ea typeface="Syncopate"/>
              <a:cs typeface="Syncopate"/>
              <a:sym typeface="Syncopat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 b="1" dirty="0" err="1">
                <a:solidFill>
                  <a:srgbClr val="980000"/>
                </a:solidFill>
                <a:latin typeface="Syncopate"/>
                <a:ea typeface="Syncopate"/>
                <a:cs typeface="Syncopate"/>
                <a:sym typeface="Syncopate"/>
              </a:rPr>
              <a:t>CheckBot</a:t>
            </a:r>
            <a:r>
              <a:rPr lang="en" sz="900" b="1" dirty="0">
                <a:solidFill>
                  <a:srgbClr val="980000"/>
                </a:solidFill>
                <a:latin typeface="Syncopate"/>
                <a:ea typeface="Syncopate"/>
                <a:cs typeface="Syncopate"/>
                <a:sym typeface="Syncopate"/>
              </a:rPr>
              <a:t> Alert (</a:t>
            </a:r>
            <a:r>
              <a:rPr lang="en-US" sz="900" b="1" dirty="0">
                <a:solidFill>
                  <a:srgbClr val="980000"/>
                </a:solidFill>
                <a:latin typeface="Syncopate"/>
                <a:ea typeface="Syncopate"/>
                <a:cs typeface="Syncopate"/>
                <a:sym typeface="Syncopate"/>
              </a:rPr>
              <a:t>Trader</a:t>
            </a:r>
            <a:r>
              <a:rPr lang="en" sz="900" b="1" dirty="0">
                <a:solidFill>
                  <a:srgbClr val="980000"/>
                </a:solidFill>
                <a:latin typeface="Syncopate"/>
                <a:ea typeface="Syncopate"/>
                <a:cs typeface="Syncopate"/>
                <a:sym typeface="Syncopate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sz="900" b="1" dirty="0"/>
          </a:p>
          <a:p>
            <a:r>
              <a:rPr lang="en-US" sz="900" b="1" dirty="0" err="1"/>
              <a:t>Trade:</a:t>
            </a:r>
            <a:r>
              <a:rPr lang="en-US" sz="900" b="1" u="sng" dirty="0" err="1"/>
              <a:t>SEHK</a:t>
            </a:r>
            <a:r>
              <a:rPr lang="en-US" sz="900" b="1" u="sng" dirty="0"/>
              <a:t> - B56NX94 </a:t>
            </a:r>
            <a:r>
              <a:rPr lang="en-US" sz="900" b="1" u="sng" dirty="0" err="1"/>
              <a:t>Sedol</a:t>
            </a:r>
            <a:endParaRPr lang="en" sz="900" b="1" u="sng" dirty="0"/>
          </a:p>
          <a:p>
            <a:pPr lvl="0" rtl="0">
              <a:spcBef>
                <a:spcPts val="0"/>
              </a:spcBef>
              <a:buNone/>
            </a:pPr>
            <a:r>
              <a:rPr lang="en" sz="900" b="1" dirty="0"/>
              <a:t>Date: 18 July 2017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 b="1" dirty="0"/>
              <a:t>Time: 1</a:t>
            </a:r>
            <a:r>
              <a:rPr lang="en-US" sz="900" b="1" dirty="0"/>
              <a:t>4:59</a:t>
            </a:r>
            <a:r>
              <a:rPr lang="en" sz="900" b="1" dirty="0"/>
              <a:t>:00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 b="1" dirty="0"/>
              <a:t>Issue Description: ...</a:t>
            </a:r>
          </a:p>
          <a:p>
            <a:pPr lvl="0" rtl="0">
              <a:spcBef>
                <a:spcPts val="0"/>
              </a:spcBef>
              <a:buNone/>
            </a:pPr>
            <a:endParaRPr sz="1000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8" name="Shape 344"/>
          <p:cNvCxnSpPr/>
          <p:nvPr/>
        </p:nvCxnSpPr>
        <p:spPr>
          <a:xfrm>
            <a:off x="4651980" y="2844187"/>
            <a:ext cx="30519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" name="Shape 345"/>
          <p:cNvSpPr/>
          <p:nvPr/>
        </p:nvSpPr>
        <p:spPr>
          <a:xfrm>
            <a:off x="7260832" y="2589625"/>
            <a:ext cx="270300" cy="181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800" b="1">
                <a:latin typeface="Syncopate"/>
                <a:ea typeface="Syncopate"/>
                <a:cs typeface="Syncopate"/>
                <a:sym typeface="Syncopate"/>
              </a:rPr>
              <a:t>X</a:t>
            </a:r>
          </a:p>
        </p:txBody>
      </p:sp>
      <p:sp>
        <p:nvSpPr>
          <p:cNvPr id="22" name="Shape 346"/>
          <p:cNvSpPr/>
          <p:nvPr/>
        </p:nvSpPr>
        <p:spPr>
          <a:xfrm>
            <a:off x="6208331" y="3516645"/>
            <a:ext cx="615300" cy="181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" b="1" dirty="0">
                <a:latin typeface="Syncopate"/>
                <a:ea typeface="Syncopate"/>
                <a:cs typeface="Syncopate"/>
                <a:sym typeface="Syncopate"/>
              </a:rPr>
              <a:t>Enter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78" y="3530419"/>
            <a:ext cx="906453" cy="906453"/>
          </a:xfrm>
          <a:prstGeom prst="rect">
            <a:avLst/>
          </a:prstGeom>
        </p:spPr>
      </p:pic>
      <p:sp>
        <p:nvSpPr>
          <p:cNvPr id="24" name="Shape 347"/>
          <p:cNvSpPr/>
          <p:nvPr/>
        </p:nvSpPr>
        <p:spPr>
          <a:xfrm>
            <a:off x="6915838" y="3516645"/>
            <a:ext cx="615300" cy="181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" b="1">
                <a:latin typeface="Syncopate"/>
                <a:ea typeface="Syncopate"/>
                <a:cs typeface="Syncopate"/>
                <a:sym typeface="Syncopate"/>
              </a:rPr>
              <a:t>Ignore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Demo: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1" y="203684"/>
            <a:ext cx="628332" cy="62833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2551703" y="517442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Real-time data management (Trader)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6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873" y="341796"/>
            <a:ext cx="6886800" cy="651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49" y="1630878"/>
            <a:ext cx="6210855" cy="3468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423" y="2458675"/>
            <a:ext cx="906453" cy="906453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4843369" y="2343925"/>
            <a:ext cx="778946" cy="399276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Demo: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1" y="203684"/>
            <a:ext cx="628332" cy="62833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2551703" y="517442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Real-time data management (Trader)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92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873" y="341796"/>
            <a:ext cx="6886800" cy="651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8"/>
          <a:stretch/>
        </p:blipFill>
        <p:spPr>
          <a:xfrm>
            <a:off x="3101947" y="1737360"/>
            <a:ext cx="6133493" cy="3332849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4407408" y="3145536"/>
            <a:ext cx="1318301" cy="693804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Demo: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1" y="203684"/>
            <a:ext cx="628332" cy="62833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2551703" y="517442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Real-time data management (Trader)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96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745873" y="341796"/>
            <a:ext cx="6886800" cy="6519600"/>
            <a:chOff x="3235734" y="341796"/>
            <a:chExt cx="5660338" cy="56603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734" y="341796"/>
              <a:ext cx="5660338" cy="566033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b="16400"/>
            <a:stretch/>
          </p:blipFill>
          <p:spPr>
            <a:xfrm>
              <a:off x="3538331" y="1515764"/>
              <a:ext cx="5049078" cy="2877332"/>
            </a:xfrm>
            <a:prstGeom prst="rect">
              <a:avLst/>
            </a:prstGeom>
          </p:spPr>
        </p:pic>
      </p:grpSp>
      <p:sp>
        <p:nvSpPr>
          <p:cNvPr id="17" name="Shape 343"/>
          <p:cNvSpPr/>
          <p:nvPr/>
        </p:nvSpPr>
        <p:spPr>
          <a:xfrm>
            <a:off x="4645680" y="2516731"/>
            <a:ext cx="3064500" cy="133127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900" b="1" dirty="0"/>
          </a:p>
          <a:p>
            <a:pPr lvl="0" rtl="0">
              <a:spcBef>
                <a:spcPts val="0"/>
              </a:spcBef>
              <a:buNone/>
            </a:pPr>
            <a:endParaRPr sz="900" b="1" dirty="0"/>
          </a:p>
          <a:p>
            <a:pPr lvl="0" rtl="0">
              <a:spcBef>
                <a:spcPts val="0"/>
              </a:spcBef>
              <a:buNone/>
            </a:pPr>
            <a:endParaRPr sz="900" b="1" dirty="0"/>
          </a:p>
          <a:p>
            <a:pPr lvl="0" rtl="0">
              <a:spcBef>
                <a:spcPts val="0"/>
              </a:spcBef>
              <a:buNone/>
            </a:pPr>
            <a:endParaRPr sz="900" b="1" dirty="0"/>
          </a:p>
          <a:p>
            <a:pPr lvl="0" rtl="0">
              <a:spcBef>
                <a:spcPts val="0"/>
              </a:spcBef>
              <a:buNone/>
            </a:pPr>
            <a:endParaRPr sz="900" b="1" dirty="0"/>
          </a:p>
          <a:p>
            <a:pPr lvl="0" rtl="0">
              <a:spcBef>
                <a:spcPts val="0"/>
              </a:spcBef>
              <a:buNone/>
            </a:pPr>
            <a:endParaRPr sz="900" b="1" dirty="0">
              <a:latin typeface="Syncopate"/>
              <a:ea typeface="Syncopate"/>
              <a:cs typeface="Syncopate"/>
              <a:sym typeface="Syncopate"/>
            </a:endParaRPr>
          </a:p>
          <a:p>
            <a:pPr lvl="0" rtl="0">
              <a:spcBef>
                <a:spcPts val="0"/>
              </a:spcBef>
              <a:buNone/>
            </a:pPr>
            <a:endParaRPr lang="en-US" sz="900" b="1" dirty="0">
              <a:solidFill>
                <a:srgbClr val="980000"/>
              </a:solidFill>
              <a:latin typeface="Syncopate"/>
              <a:ea typeface="Syncopate"/>
              <a:cs typeface="Syncopate"/>
              <a:sym typeface="Syncopat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 b="1" dirty="0" err="1">
                <a:solidFill>
                  <a:srgbClr val="980000"/>
                </a:solidFill>
                <a:latin typeface="Syncopate"/>
                <a:ea typeface="Syncopate"/>
                <a:cs typeface="Syncopate"/>
                <a:sym typeface="Syncopate"/>
              </a:rPr>
              <a:t>CheckBot</a:t>
            </a:r>
            <a:r>
              <a:rPr lang="en" sz="900" b="1" dirty="0">
                <a:solidFill>
                  <a:srgbClr val="980000"/>
                </a:solidFill>
                <a:latin typeface="Syncopate"/>
                <a:ea typeface="Syncopate"/>
                <a:cs typeface="Syncopate"/>
                <a:sym typeface="Syncopate"/>
              </a:rPr>
              <a:t> Alert (</a:t>
            </a:r>
            <a:r>
              <a:rPr lang="en-US" sz="900" b="1" dirty="0">
                <a:solidFill>
                  <a:srgbClr val="980000"/>
                </a:solidFill>
                <a:latin typeface="Syncopate"/>
                <a:ea typeface="Syncopate"/>
                <a:cs typeface="Syncopate"/>
                <a:sym typeface="Syncopate"/>
              </a:rPr>
              <a:t>D.I</a:t>
            </a:r>
            <a:r>
              <a:rPr lang="en" sz="900" b="1" dirty="0">
                <a:solidFill>
                  <a:srgbClr val="980000"/>
                </a:solidFill>
                <a:latin typeface="Syncopate"/>
                <a:ea typeface="Syncopate"/>
                <a:cs typeface="Syncopate"/>
                <a:sym typeface="Syncopate"/>
              </a:rPr>
              <a:t> Team)</a:t>
            </a:r>
          </a:p>
          <a:p>
            <a:pPr lvl="0" rtl="0">
              <a:spcBef>
                <a:spcPts val="0"/>
              </a:spcBef>
              <a:buNone/>
            </a:pPr>
            <a:endParaRPr sz="900" b="1" dirty="0"/>
          </a:p>
          <a:p>
            <a:r>
              <a:rPr lang="en-US" sz="900" b="1" dirty="0" err="1"/>
              <a:t>Trade:</a:t>
            </a:r>
            <a:r>
              <a:rPr lang="en-US" sz="900" b="1" u="sng" dirty="0" err="1"/>
              <a:t>SEHK</a:t>
            </a:r>
            <a:r>
              <a:rPr lang="en-US" sz="900" b="1" u="sng" dirty="0"/>
              <a:t> - B56NX94 </a:t>
            </a:r>
            <a:r>
              <a:rPr lang="en-US" sz="900" b="1" u="sng" dirty="0" err="1"/>
              <a:t>Sedol</a:t>
            </a:r>
            <a:endParaRPr lang="en" sz="900" b="1" u="sng" dirty="0"/>
          </a:p>
          <a:p>
            <a:pPr lvl="0" rtl="0">
              <a:spcBef>
                <a:spcPts val="0"/>
              </a:spcBef>
              <a:buNone/>
            </a:pPr>
            <a:r>
              <a:rPr lang="en" sz="900" b="1" dirty="0"/>
              <a:t>Date: 18 July 2017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 b="1" dirty="0"/>
              <a:t>Time: 1</a:t>
            </a:r>
            <a:r>
              <a:rPr lang="en-US" sz="900" b="1" dirty="0"/>
              <a:t>5:09</a:t>
            </a:r>
            <a:r>
              <a:rPr lang="en" sz="900" b="1" dirty="0"/>
              <a:t>:00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 b="1" dirty="0"/>
              <a:t>Issue Description: ...</a:t>
            </a:r>
          </a:p>
          <a:p>
            <a:pPr lvl="0" rtl="0">
              <a:spcBef>
                <a:spcPts val="0"/>
              </a:spcBef>
              <a:buNone/>
            </a:pPr>
            <a:endParaRPr sz="1000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8" name="Shape 344"/>
          <p:cNvCxnSpPr/>
          <p:nvPr/>
        </p:nvCxnSpPr>
        <p:spPr>
          <a:xfrm>
            <a:off x="4651980" y="2844187"/>
            <a:ext cx="30519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" name="Shape 345"/>
          <p:cNvSpPr/>
          <p:nvPr/>
        </p:nvSpPr>
        <p:spPr>
          <a:xfrm>
            <a:off x="7260832" y="2589625"/>
            <a:ext cx="270300" cy="181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800" b="1">
                <a:latin typeface="Syncopate"/>
                <a:ea typeface="Syncopate"/>
                <a:cs typeface="Syncopate"/>
                <a:sym typeface="Syncopate"/>
              </a:rPr>
              <a:t>X</a:t>
            </a:r>
          </a:p>
        </p:txBody>
      </p:sp>
      <p:sp>
        <p:nvSpPr>
          <p:cNvPr id="22" name="Shape 346"/>
          <p:cNvSpPr/>
          <p:nvPr/>
        </p:nvSpPr>
        <p:spPr>
          <a:xfrm>
            <a:off x="6208331" y="3516645"/>
            <a:ext cx="615300" cy="181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" b="1" dirty="0">
                <a:latin typeface="Syncopate"/>
                <a:ea typeface="Syncopate"/>
                <a:cs typeface="Syncopate"/>
                <a:sym typeface="Syncopate"/>
              </a:rPr>
              <a:t>Enter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78" y="3530419"/>
            <a:ext cx="906453" cy="906453"/>
          </a:xfrm>
          <a:prstGeom prst="rect">
            <a:avLst/>
          </a:prstGeom>
        </p:spPr>
      </p:pic>
      <p:sp>
        <p:nvSpPr>
          <p:cNvPr id="24" name="Shape 347"/>
          <p:cNvSpPr/>
          <p:nvPr/>
        </p:nvSpPr>
        <p:spPr>
          <a:xfrm>
            <a:off x="6915838" y="3516645"/>
            <a:ext cx="615300" cy="181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" b="1">
                <a:latin typeface="Syncopate"/>
                <a:ea typeface="Syncopate"/>
                <a:cs typeface="Syncopate"/>
                <a:sym typeface="Syncopate"/>
              </a:rPr>
              <a:t>Ignore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Demo: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1" y="203684"/>
            <a:ext cx="628332" cy="62833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2551703" y="517442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Real-time data management (Data Integrity Team)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9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08">
            <a:extLst>
              <a:ext uri="{FF2B5EF4-FFF2-40B4-BE49-F238E27FC236}">
                <a16:creationId xmlns:a16="http://schemas.microsoft.com/office/drawing/2014/main" xmlns="" id="{2BD0D44B-CE56-4D21-86F3-28CFE8838BAE}"/>
              </a:ext>
            </a:extLst>
          </p:cNvPr>
          <p:cNvSpPr/>
          <p:nvPr/>
        </p:nvSpPr>
        <p:spPr>
          <a:xfrm rot="16200000">
            <a:off x="5324896" y="-594997"/>
            <a:ext cx="1506501" cy="8621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4841" y="21600"/>
                </a:moveTo>
                <a:lnTo>
                  <a:pt x="11023" y="21600"/>
                </a:lnTo>
                <a:lnTo>
                  <a:pt x="11023" y="21010"/>
                </a:lnTo>
                <a:lnTo>
                  <a:pt x="14841" y="21010"/>
                </a:lnTo>
                <a:cubicBezTo>
                  <a:pt x="17396" y="21010"/>
                  <a:pt x="19496" y="20418"/>
                  <a:pt x="19542" y="19689"/>
                </a:cubicBezTo>
                <a:cubicBezTo>
                  <a:pt x="19558" y="19327"/>
                  <a:pt x="19087" y="18980"/>
                  <a:pt x="18213" y="18721"/>
                </a:cubicBezTo>
                <a:cubicBezTo>
                  <a:pt x="17339" y="18461"/>
                  <a:pt x="16170" y="18320"/>
                  <a:pt x="14929" y="18320"/>
                </a:cubicBezTo>
                <a:lnTo>
                  <a:pt x="6746" y="18320"/>
                </a:lnTo>
                <a:cubicBezTo>
                  <a:pt x="3110" y="18320"/>
                  <a:pt x="104" y="17466"/>
                  <a:pt x="32" y="16417"/>
                </a:cubicBezTo>
                <a:cubicBezTo>
                  <a:pt x="1" y="15892"/>
                  <a:pt x="673" y="15401"/>
                  <a:pt x="1925" y="15026"/>
                </a:cubicBezTo>
                <a:cubicBezTo>
                  <a:pt x="3182" y="14656"/>
                  <a:pt x="4863" y="14450"/>
                  <a:pt x="6642" y="14450"/>
                </a:cubicBezTo>
                <a:lnTo>
                  <a:pt x="14825" y="14450"/>
                </a:lnTo>
                <a:cubicBezTo>
                  <a:pt x="17380" y="14450"/>
                  <a:pt x="19480" y="13858"/>
                  <a:pt x="19527" y="13128"/>
                </a:cubicBezTo>
                <a:cubicBezTo>
                  <a:pt x="19542" y="12765"/>
                  <a:pt x="19072" y="12420"/>
                  <a:pt x="18198" y="12160"/>
                </a:cubicBezTo>
                <a:cubicBezTo>
                  <a:pt x="17323" y="11900"/>
                  <a:pt x="16154" y="11758"/>
                  <a:pt x="14913" y="11758"/>
                </a:cubicBezTo>
                <a:lnTo>
                  <a:pt x="6730" y="11758"/>
                </a:lnTo>
                <a:cubicBezTo>
                  <a:pt x="3094" y="11758"/>
                  <a:pt x="89" y="10907"/>
                  <a:pt x="17" y="9858"/>
                </a:cubicBezTo>
                <a:cubicBezTo>
                  <a:pt x="-14" y="9334"/>
                  <a:pt x="658" y="8843"/>
                  <a:pt x="1915" y="8468"/>
                </a:cubicBezTo>
                <a:cubicBezTo>
                  <a:pt x="3167" y="8096"/>
                  <a:pt x="4848" y="7892"/>
                  <a:pt x="6627" y="7892"/>
                </a:cubicBezTo>
                <a:lnTo>
                  <a:pt x="14810" y="7892"/>
                </a:lnTo>
                <a:cubicBezTo>
                  <a:pt x="17365" y="7892"/>
                  <a:pt x="19470" y="7299"/>
                  <a:pt x="19511" y="6569"/>
                </a:cubicBezTo>
                <a:cubicBezTo>
                  <a:pt x="19527" y="6206"/>
                  <a:pt x="19061" y="5860"/>
                  <a:pt x="18182" y="5600"/>
                </a:cubicBezTo>
                <a:cubicBezTo>
                  <a:pt x="17308" y="5340"/>
                  <a:pt x="16139" y="5200"/>
                  <a:pt x="14898" y="5200"/>
                </a:cubicBezTo>
                <a:lnTo>
                  <a:pt x="6715" y="5200"/>
                </a:lnTo>
                <a:cubicBezTo>
                  <a:pt x="3079" y="5200"/>
                  <a:pt x="73" y="4347"/>
                  <a:pt x="1" y="3297"/>
                </a:cubicBezTo>
                <a:cubicBezTo>
                  <a:pt x="-30" y="2772"/>
                  <a:pt x="642" y="2282"/>
                  <a:pt x="1899" y="1906"/>
                </a:cubicBezTo>
                <a:cubicBezTo>
                  <a:pt x="3151" y="1536"/>
                  <a:pt x="4832" y="1330"/>
                  <a:pt x="6611" y="1330"/>
                </a:cubicBezTo>
                <a:lnTo>
                  <a:pt x="8980" y="1330"/>
                </a:lnTo>
                <a:cubicBezTo>
                  <a:pt x="9648" y="1330"/>
                  <a:pt x="10206" y="1168"/>
                  <a:pt x="10206" y="972"/>
                </a:cubicBezTo>
                <a:lnTo>
                  <a:pt x="10206" y="0"/>
                </a:lnTo>
                <a:lnTo>
                  <a:pt x="12260" y="0"/>
                </a:lnTo>
                <a:lnTo>
                  <a:pt x="12260" y="972"/>
                </a:lnTo>
                <a:cubicBezTo>
                  <a:pt x="12260" y="1493"/>
                  <a:pt x="10817" y="1920"/>
                  <a:pt x="9022" y="1920"/>
                </a:cubicBezTo>
                <a:lnTo>
                  <a:pt x="6658" y="1920"/>
                </a:lnTo>
                <a:cubicBezTo>
                  <a:pt x="5417" y="1920"/>
                  <a:pt x="4248" y="2065"/>
                  <a:pt x="3373" y="2320"/>
                </a:cubicBezTo>
                <a:cubicBezTo>
                  <a:pt x="2494" y="2580"/>
                  <a:pt x="2029" y="2922"/>
                  <a:pt x="2044" y="3289"/>
                </a:cubicBezTo>
                <a:cubicBezTo>
                  <a:pt x="2086" y="4018"/>
                  <a:pt x="4191" y="4612"/>
                  <a:pt x="6746" y="4612"/>
                </a:cubicBezTo>
                <a:lnTo>
                  <a:pt x="14929" y="4612"/>
                </a:lnTo>
                <a:cubicBezTo>
                  <a:pt x="16723" y="4612"/>
                  <a:pt x="18394" y="4816"/>
                  <a:pt x="19646" y="5188"/>
                </a:cubicBezTo>
                <a:cubicBezTo>
                  <a:pt x="20903" y="5558"/>
                  <a:pt x="21570" y="6052"/>
                  <a:pt x="21539" y="6578"/>
                </a:cubicBezTo>
                <a:cubicBezTo>
                  <a:pt x="21482" y="7627"/>
                  <a:pt x="18477" y="8480"/>
                  <a:pt x="14825" y="8480"/>
                </a:cubicBezTo>
                <a:lnTo>
                  <a:pt x="6642" y="8480"/>
                </a:lnTo>
                <a:cubicBezTo>
                  <a:pt x="5401" y="8480"/>
                  <a:pt x="4232" y="8625"/>
                  <a:pt x="3358" y="8880"/>
                </a:cubicBezTo>
                <a:cubicBezTo>
                  <a:pt x="2484" y="9142"/>
                  <a:pt x="2013" y="9482"/>
                  <a:pt x="2029" y="9849"/>
                </a:cubicBezTo>
                <a:cubicBezTo>
                  <a:pt x="2075" y="10579"/>
                  <a:pt x="4175" y="11172"/>
                  <a:pt x="6730" y="11172"/>
                </a:cubicBezTo>
                <a:lnTo>
                  <a:pt x="14913" y="11172"/>
                </a:lnTo>
                <a:cubicBezTo>
                  <a:pt x="16708" y="11172"/>
                  <a:pt x="18379" y="11376"/>
                  <a:pt x="19630" y="11746"/>
                </a:cubicBezTo>
                <a:cubicBezTo>
                  <a:pt x="20887" y="12118"/>
                  <a:pt x="21560" y="12612"/>
                  <a:pt x="21529" y="13137"/>
                </a:cubicBezTo>
                <a:cubicBezTo>
                  <a:pt x="21472" y="14186"/>
                  <a:pt x="18461" y="15040"/>
                  <a:pt x="14810" y="15040"/>
                </a:cubicBezTo>
                <a:lnTo>
                  <a:pt x="6627" y="15040"/>
                </a:lnTo>
                <a:cubicBezTo>
                  <a:pt x="5386" y="15040"/>
                  <a:pt x="4222" y="15185"/>
                  <a:pt x="3342" y="15440"/>
                </a:cubicBezTo>
                <a:cubicBezTo>
                  <a:pt x="2468" y="15700"/>
                  <a:pt x="2003" y="16042"/>
                  <a:pt x="2013" y="16408"/>
                </a:cubicBezTo>
                <a:cubicBezTo>
                  <a:pt x="2060" y="17138"/>
                  <a:pt x="4160" y="17730"/>
                  <a:pt x="6715" y="17730"/>
                </a:cubicBezTo>
                <a:lnTo>
                  <a:pt x="14898" y="17730"/>
                </a:lnTo>
                <a:cubicBezTo>
                  <a:pt x="16692" y="17730"/>
                  <a:pt x="18358" y="17936"/>
                  <a:pt x="19615" y="18306"/>
                </a:cubicBezTo>
                <a:cubicBezTo>
                  <a:pt x="20872" y="18678"/>
                  <a:pt x="21539" y="19172"/>
                  <a:pt x="21513" y="19697"/>
                </a:cubicBezTo>
                <a:cubicBezTo>
                  <a:pt x="21498" y="20746"/>
                  <a:pt x="18477" y="21600"/>
                  <a:pt x="14841" y="21600"/>
                </a:cubicBezTo>
              </a:path>
            </a:pathLst>
          </a:custGeom>
          <a:solidFill>
            <a:srgbClr val="DED9D7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" name="Shape 918">
            <a:extLst>
              <a:ext uri="{FF2B5EF4-FFF2-40B4-BE49-F238E27FC236}">
                <a16:creationId xmlns:a16="http://schemas.microsoft.com/office/drawing/2014/main" xmlns="" id="{0BFBF0A9-B753-4E21-8762-7D6E75339A0B}"/>
              </a:ext>
            </a:extLst>
          </p:cNvPr>
          <p:cNvSpPr/>
          <p:nvPr/>
        </p:nvSpPr>
        <p:spPr>
          <a:xfrm>
            <a:off x="4201890" y="2851420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20" name="Shape 924">
            <a:extLst>
              <a:ext uri="{FF2B5EF4-FFF2-40B4-BE49-F238E27FC236}">
                <a16:creationId xmlns:a16="http://schemas.microsoft.com/office/drawing/2014/main" xmlns="" id="{CF2102AB-2D37-4CEE-9249-3721AAFCE650}"/>
              </a:ext>
            </a:extLst>
          </p:cNvPr>
          <p:cNvSpPr/>
          <p:nvPr/>
        </p:nvSpPr>
        <p:spPr>
          <a:xfrm>
            <a:off x="10119511" y="3145464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78"/>
                  <a:pt x="3" y="9721"/>
                </a:cubicBezTo>
                <a:cubicBezTo>
                  <a:pt x="100" y="7321"/>
                  <a:pt x="1106" y="4856"/>
                  <a:pt x="3052" y="3040"/>
                </a:cubicBezTo>
                <a:cubicBezTo>
                  <a:pt x="4868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83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4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23" name="Shape 927">
            <a:extLst>
              <a:ext uri="{FF2B5EF4-FFF2-40B4-BE49-F238E27FC236}">
                <a16:creationId xmlns:a16="http://schemas.microsoft.com/office/drawing/2014/main" xmlns="" id="{5F83407B-D6BA-4A6B-9FB7-734B10B486DE}"/>
              </a:ext>
            </a:extLst>
          </p:cNvPr>
          <p:cNvSpPr/>
          <p:nvPr/>
        </p:nvSpPr>
        <p:spPr>
          <a:xfrm>
            <a:off x="1569299" y="3516291"/>
            <a:ext cx="396400" cy="398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2800"/>
                  <a:pt x="21171" y="14457"/>
                  <a:pt x="20170" y="16200"/>
                </a:cubicBezTo>
                <a:cubicBezTo>
                  <a:pt x="19168" y="17914"/>
                  <a:pt x="17938" y="19171"/>
                  <a:pt x="16193" y="20171"/>
                </a:cubicBezTo>
                <a:cubicBezTo>
                  <a:pt x="14476" y="21143"/>
                  <a:pt x="12788" y="21600"/>
                  <a:pt x="10814" y="21600"/>
                </a:cubicBezTo>
                <a:cubicBezTo>
                  <a:pt x="8812" y="21600"/>
                  <a:pt x="7124" y="21143"/>
                  <a:pt x="5407" y="20171"/>
                </a:cubicBezTo>
                <a:cubicBezTo>
                  <a:pt x="3691" y="19171"/>
                  <a:pt x="2460" y="17914"/>
                  <a:pt x="1459" y="16200"/>
                </a:cubicBezTo>
                <a:cubicBezTo>
                  <a:pt x="458" y="14457"/>
                  <a:pt x="0" y="12771"/>
                  <a:pt x="0" y="10800"/>
                </a:cubicBezTo>
                <a:cubicBezTo>
                  <a:pt x="0" y="8800"/>
                  <a:pt x="458" y="7114"/>
                  <a:pt x="1459" y="5400"/>
                </a:cubicBezTo>
                <a:cubicBezTo>
                  <a:pt x="2460" y="3686"/>
                  <a:pt x="3691" y="2429"/>
                  <a:pt x="5407" y="1457"/>
                </a:cubicBezTo>
                <a:cubicBezTo>
                  <a:pt x="7124" y="457"/>
                  <a:pt x="8840" y="0"/>
                  <a:pt x="10814" y="0"/>
                </a:cubicBezTo>
                <a:cubicBezTo>
                  <a:pt x="12788" y="0"/>
                  <a:pt x="14476" y="457"/>
                  <a:pt x="16193" y="1457"/>
                </a:cubicBezTo>
                <a:cubicBezTo>
                  <a:pt x="17938" y="2429"/>
                  <a:pt x="19168" y="3686"/>
                  <a:pt x="20170" y="5400"/>
                </a:cubicBezTo>
                <a:cubicBezTo>
                  <a:pt x="21171" y="7114"/>
                  <a:pt x="21600" y="8829"/>
                  <a:pt x="21600" y="10800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1" name="Shape 928">
            <a:extLst>
              <a:ext uri="{FF2B5EF4-FFF2-40B4-BE49-F238E27FC236}">
                <a16:creationId xmlns:a16="http://schemas.microsoft.com/office/drawing/2014/main" xmlns="" id="{2BBE5CEA-C632-486E-A03A-E7F0C6A54E49}"/>
              </a:ext>
            </a:extLst>
          </p:cNvPr>
          <p:cNvSpPr/>
          <p:nvPr/>
        </p:nvSpPr>
        <p:spPr>
          <a:xfrm rot="16200000">
            <a:off x="10098208" y="3641714"/>
            <a:ext cx="819979" cy="711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629" y="21600"/>
                </a:move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lnTo>
                  <a:pt x="21600" y="6645"/>
                </a:lnTo>
                <a:cubicBezTo>
                  <a:pt x="13370" y="6693"/>
                  <a:pt x="6629" y="13386"/>
                  <a:pt x="6629" y="21600"/>
                </a:cubicBezTo>
              </a:path>
            </a:pathLst>
          </a:custGeom>
          <a:solidFill>
            <a:srgbClr val="DED9D7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2" name="Shape 918">
            <a:extLst>
              <a:ext uri="{FF2B5EF4-FFF2-40B4-BE49-F238E27FC236}">
                <a16:creationId xmlns:a16="http://schemas.microsoft.com/office/drawing/2014/main" xmlns="" id="{2AAB473F-5B24-41DD-BC33-5C2D5F028C17}"/>
              </a:ext>
            </a:extLst>
          </p:cNvPr>
          <p:cNvSpPr/>
          <p:nvPr/>
        </p:nvSpPr>
        <p:spPr>
          <a:xfrm>
            <a:off x="2889093" y="4190064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3" name="Shape 918">
            <a:extLst>
              <a:ext uri="{FF2B5EF4-FFF2-40B4-BE49-F238E27FC236}">
                <a16:creationId xmlns:a16="http://schemas.microsoft.com/office/drawing/2014/main" xmlns="" id="{93DD9162-E72B-4A60-A6D0-25AB25A27D50}"/>
              </a:ext>
            </a:extLst>
          </p:cNvPr>
          <p:cNvSpPr/>
          <p:nvPr/>
        </p:nvSpPr>
        <p:spPr>
          <a:xfrm>
            <a:off x="5532083" y="4145116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4" name="Shape 918">
            <a:extLst>
              <a:ext uri="{FF2B5EF4-FFF2-40B4-BE49-F238E27FC236}">
                <a16:creationId xmlns:a16="http://schemas.microsoft.com/office/drawing/2014/main" xmlns="" id="{3F2E9B34-8FEC-4020-8111-B1E9E0CE6F74}"/>
              </a:ext>
            </a:extLst>
          </p:cNvPr>
          <p:cNvSpPr/>
          <p:nvPr/>
        </p:nvSpPr>
        <p:spPr>
          <a:xfrm>
            <a:off x="6820639" y="2851420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6" name="Shape 918">
            <a:extLst>
              <a:ext uri="{FF2B5EF4-FFF2-40B4-BE49-F238E27FC236}">
                <a16:creationId xmlns:a16="http://schemas.microsoft.com/office/drawing/2014/main" xmlns="" id="{AB97444F-F844-4718-92F4-CF9AD1848F54}"/>
              </a:ext>
            </a:extLst>
          </p:cNvPr>
          <p:cNvSpPr/>
          <p:nvPr/>
        </p:nvSpPr>
        <p:spPr>
          <a:xfrm>
            <a:off x="8175073" y="4190064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xmlns="" id="{70428526-BD28-48E7-9D6B-7EE249D1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195" y="3469382"/>
            <a:ext cx="567477" cy="1042207"/>
          </a:xfrm>
          <a:prstGeom prst="rect">
            <a:avLst/>
          </a:prstGeom>
        </p:spPr>
      </p:pic>
      <p:sp>
        <p:nvSpPr>
          <p:cNvPr id="152" name="Shape 1624">
            <a:extLst>
              <a:ext uri="{FF2B5EF4-FFF2-40B4-BE49-F238E27FC236}">
                <a16:creationId xmlns:a16="http://schemas.microsoft.com/office/drawing/2014/main" xmlns="" id="{421B9084-90C5-422F-9029-8DF5177A3933}"/>
              </a:ext>
            </a:extLst>
          </p:cNvPr>
          <p:cNvSpPr/>
          <p:nvPr/>
        </p:nvSpPr>
        <p:spPr>
          <a:xfrm>
            <a:off x="2710368" y="4809253"/>
            <a:ext cx="663133" cy="787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5" extrusionOk="0">
                <a:moveTo>
                  <a:pt x="21600" y="8147"/>
                </a:moveTo>
                <a:cubicBezTo>
                  <a:pt x="21600" y="10732"/>
                  <a:pt x="20133" y="13077"/>
                  <a:pt x="17860" y="14596"/>
                </a:cubicBezTo>
                <a:lnTo>
                  <a:pt x="17860" y="21555"/>
                </a:lnTo>
                <a:lnTo>
                  <a:pt x="7480" y="21555"/>
                </a:lnTo>
                <a:lnTo>
                  <a:pt x="7480" y="19045"/>
                </a:lnTo>
                <a:lnTo>
                  <a:pt x="5959" y="19045"/>
                </a:lnTo>
                <a:cubicBezTo>
                  <a:pt x="3848" y="19045"/>
                  <a:pt x="2130" y="17602"/>
                  <a:pt x="2130" y="15828"/>
                </a:cubicBezTo>
                <a:lnTo>
                  <a:pt x="2130" y="13543"/>
                </a:lnTo>
                <a:lnTo>
                  <a:pt x="805" y="13543"/>
                </a:lnTo>
                <a:cubicBezTo>
                  <a:pt x="358" y="13543"/>
                  <a:pt x="0" y="13243"/>
                  <a:pt x="0" y="12852"/>
                </a:cubicBezTo>
                <a:cubicBezTo>
                  <a:pt x="0" y="12777"/>
                  <a:pt x="0" y="12687"/>
                  <a:pt x="54" y="12596"/>
                </a:cubicBezTo>
                <a:lnTo>
                  <a:pt x="2076" y="8312"/>
                </a:lnTo>
                <a:cubicBezTo>
                  <a:pt x="2076" y="8312"/>
                  <a:pt x="2273" y="6539"/>
                  <a:pt x="2487" y="5862"/>
                </a:cubicBezTo>
                <a:cubicBezTo>
                  <a:pt x="3346" y="2811"/>
                  <a:pt x="7373" y="0"/>
                  <a:pt x="11829" y="0"/>
                </a:cubicBezTo>
                <a:cubicBezTo>
                  <a:pt x="17216" y="-45"/>
                  <a:pt x="21600" y="3608"/>
                  <a:pt x="21600" y="8147"/>
                </a:cubicBezTo>
                <a:close/>
                <a:moveTo>
                  <a:pt x="5619" y="9004"/>
                </a:moveTo>
                <a:cubicBezTo>
                  <a:pt x="5619" y="8493"/>
                  <a:pt x="5082" y="8102"/>
                  <a:pt x="4492" y="8102"/>
                </a:cubicBezTo>
                <a:cubicBezTo>
                  <a:pt x="3883" y="8102"/>
                  <a:pt x="3436" y="8538"/>
                  <a:pt x="3436" y="9004"/>
                </a:cubicBezTo>
                <a:cubicBezTo>
                  <a:pt x="3436" y="9500"/>
                  <a:pt x="3937" y="9936"/>
                  <a:pt x="4492" y="9936"/>
                </a:cubicBezTo>
                <a:cubicBezTo>
                  <a:pt x="5100" y="9891"/>
                  <a:pt x="5619" y="9500"/>
                  <a:pt x="5619" y="9004"/>
                </a:cubicBezTo>
                <a:close/>
                <a:moveTo>
                  <a:pt x="20347" y="8027"/>
                </a:moveTo>
                <a:cubicBezTo>
                  <a:pt x="20347" y="4119"/>
                  <a:pt x="16553" y="932"/>
                  <a:pt x="11918" y="932"/>
                </a:cubicBezTo>
                <a:cubicBezTo>
                  <a:pt x="9503" y="932"/>
                  <a:pt x="7319" y="1789"/>
                  <a:pt x="5762" y="3187"/>
                </a:cubicBezTo>
                <a:cubicBezTo>
                  <a:pt x="5762" y="3187"/>
                  <a:pt x="5655" y="8823"/>
                  <a:pt x="13279" y="8959"/>
                </a:cubicBezTo>
                <a:cubicBezTo>
                  <a:pt x="18576" y="8959"/>
                  <a:pt x="18164" y="12732"/>
                  <a:pt x="18164" y="12732"/>
                </a:cubicBezTo>
                <a:cubicBezTo>
                  <a:pt x="19524" y="11499"/>
                  <a:pt x="20347" y="9846"/>
                  <a:pt x="20347" y="8027"/>
                </a:cubicBezTo>
                <a:close/>
              </a:path>
            </a:pathLst>
          </a:custGeom>
          <a:solidFill>
            <a:srgbClr val="F1C7CF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53" name="Shape 1627">
            <a:extLst>
              <a:ext uri="{FF2B5EF4-FFF2-40B4-BE49-F238E27FC236}">
                <a16:creationId xmlns:a16="http://schemas.microsoft.com/office/drawing/2014/main" xmlns="" id="{1249E644-54D9-4FB6-869D-E01BB8B2AD73}"/>
              </a:ext>
            </a:extLst>
          </p:cNvPr>
          <p:cNvSpPr/>
          <p:nvPr/>
        </p:nvSpPr>
        <p:spPr>
          <a:xfrm>
            <a:off x="2635871" y="5682084"/>
            <a:ext cx="946051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Problem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4" name="Shape 1630">
            <a:extLst>
              <a:ext uri="{FF2B5EF4-FFF2-40B4-BE49-F238E27FC236}">
                <a16:creationId xmlns:a16="http://schemas.microsoft.com/office/drawing/2014/main" xmlns="" id="{DA6D2972-5D76-4C21-8948-03D9FA04ACCD}"/>
              </a:ext>
            </a:extLst>
          </p:cNvPr>
          <p:cNvSpPr/>
          <p:nvPr/>
        </p:nvSpPr>
        <p:spPr>
          <a:xfrm>
            <a:off x="4110682" y="1560285"/>
            <a:ext cx="491156" cy="789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11808"/>
                </a:moveTo>
                <a:cubicBezTo>
                  <a:pt x="1574" y="10274"/>
                  <a:pt x="0" y="8529"/>
                  <a:pt x="0" y="6453"/>
                </a:cubicBezTo>
                <a:cubicBezTo>
                  <a:pt x="0" y="4452"/>
                  <a:pt x="1162" y="2798"/>
                  <a:pt x="3439" y="1609"/>
                </a:cubicBezTo>
                <a:cubicBezTo>
                  <a:pt x="5400" y="602"/>
                  <a:pt x="8015" y="0"/>
                  <a:pt x="10800" y="0"/>
                </a:cubicBezTo>
                <a:cubicBezTo>
                  <a:pt x="13609" y="0"/>
                  <a:pt x="16200" y="557"/>
                  <a:pt x="18186" y="1609"/>
                </a:cubicBezTo>
                <a:cubicBezTo>
                  <a:pt x="20438" y="2753"/>
                  <a:pt x="21600" y="4452"/>
                  <a:pt x="21600" y="6453"/>
                </a:cubicBezTo>
                <a:cubicBezTo>
                  <a:pt x="21600" y="8529"/>
                  <a:pt x="20026" y="10274"/>
                  <a:pt x="18670" y="11808"/>
                </a:cubicBezTo>
                <a:cubicBezTo>
                  <a:pt x="17508" y="13116"/>
                  <a:pt x="16345" y="14395"/>
                  <a:pt x="16345" y="15658"/>
                </a:cubicBezTo>
                <a:lnTo>
                  <a:pt x="16345" y="19359"/>
                </a:lnTo>
                <a:lnTo>
                  <a:pt x="14505" y="19359"/>
                </a:lnTo>
                <a:cubicBezTo>
                  <a:pt x="14505" y="20592"/>
                  <a:pt x="12858" y="21600"/>
                  <a:pt x="10873" y="21600"/>
                </a:cubicBezTo>
                <a:cubicBezTo>
                  <a:pt x="8887" y="21600"/>
                  <a:pt x="7265" y="20592"/>
                  <a:pt x="7313" y="19359"/>
                </a:cubicBezTo>
                <a:lnTo>
                  <a:pt x="5206" y="19359"/>
                </a:lnTo>
                <a:lnTo>
                  <a:pt x="5206" y="16050"/>
                </a:lnTo>
                <a:lnTo>
                  <a:pt x="5279" y="15658"/>
                </a:lnTo>
                <a:cubicBezTo>
                  <a:pt x="5206" y="14395"/>
                  <a:pt x="4117" y="13162"/>
                  <a:pt x="2954" y="11808"/>
                </a:cubicBezTo>
                <a:close/>
                <a:moveTo>
                  <a:pt x="6514" y="15237"/>
                </a:moveTo>
                <a:lnTo>
                  <a:pt x="15038" y="15237"/>
                </a:lnTo>
                <a:cubicBezTo>
                  <a:pt x="15256" y="13884"/>
                  <a:pt x="16418" y="12650"/>
                  <a:pt x="17508" y="11417"/>
                </a:cubicBezTo>
                <a:cubicBezTo>
                  <a:pt x="18791" y="9973"/>
                  <a:pt x="20244" y="8408"/>
                  <a:pt x="20244" y="6498"/>
                </a:cubicBezTo>
                <a:cubicBezTo>
                  <a:pt x="20244" y="4753"/>
                  <a:pt x="19203" y="3309"/>
                  <a:pt x="17290" y="2286"/>
                </a:cubicBezTo>
                <a:cubicBezTo>
                  <a:pt x="15595" y="1399"/>
                  <a:pt x="13270" y="887"/>
                  <a:pt x="10800" y="887"/>
                </a:cubicBezTo>
                <a:cubicBezTo>
                  <a:pt x="8354" y="887"/>
                  <a:pt x="6030" y="1399"/>
                  <a:pt x="4310" y="2286"/>
                </a:cubicBezTo>
                <a:cubicBezTo>
                  <a:pt x="2397" y="3309"/>
                  <a:pt x="1380" y="4753"/>
                  <a:pt x="1380" y="6498"/>
                </a:cubicBezTo>
                <a:cubicBezTo>
                  <a:pt x="1380" y="8363"/>
                  <a:pt x="2809" y="9973"/>
                  <a:pt x="4117" y="11417"/>
                </a:cubicBezTo>
                <a:cubicBezTo>
                  <a:pt x="5134" y="12650"/>
                  <a:pt x="6296" y="13884"/>
                  <a:pt x="6514" y="1523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155" name="Shape 1631">
            <a:extLst>
              <a:ext uri="{FF2B5EF4-FFF2-40B4-BE49-F238E27FC236}">
                <a16:creationId xmlns:a16="http://schemas.microsoft.com/office/drawing/2014/main" xmlns="" id="{E0E65805-4F3A-45E2-A154-AF7AA1C9155B}"/>
              </a:ext>
            </a:extLst>
          </p:cNvPr>
          <p:cNvSpPr/>
          <p:nvPr/>
        </p:nvSpPr>
        <p:spPr>
          <a:xfrm>
            <a:off x="3964329" y="2501703"/>
            <a:ext cx="912766" cy="3497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Solution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79" y="4745051"/>
            <a:ext cx="906567" cy="906567"/>
          </a:xfrm>
          <a:prstGeom prst="rect">
            <a:avLst/>
          </a:prstGeom>
        </p:spPr>
      </p:pic>
      <p:sp>
        <p:nvSpPr>
          <p:cNvPr id="158" name="Shape 1627">
            <a:extLst>
              <a:ext uri="{FF2B5EF4-FFF2-40B4-BE49-F238E27FC236}">
                <a16:creationId xmlns:a16="http://schemas.microsoft.com/office/drawing/2014/main" xmlns="" id="{10E72D74-1653-4CF0-92DD-4713929CB32E}"/>
              </a:ext>
            </a:extLst>
          </p:cNvPr>
          <p:cNvSpPr/>
          <p:nvPr/>
        </p:nvSpPr>
        <p:spPr>
          <a:xfrm>
            <a:off x="5309531" y="5696566"/>
            <a:ext cx="768615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Demo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xmlns="" id="{D0B16150-4772-45B9-BD84-24D647BC3D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01" y="1417815"/>
            <a:ext cx="1074025" cy="1074025"/>
          </a:xfrm>
          <a:prstGeom prst="rect">
            <a:avLst/>
          </a:prstGeom>
        </p:spPr>
      </p:pic>
      <p:sp>
        <p:nvSpPr>
          <p:cNvPr id="161" name="Shape 1631">
            <a:extLst>
              <a:ext uri="{FF2B5EF4-FFF2-40B4-BE49-F238E27FC236}">
                <a16:creationId xmlns:a16="http://schemas.microsoft.com/office/drawing/2014/main" xmlns="" id="{D0FE911A-B0D4-4DAD-A6AC-3998157A2CFE}"/>
              </a:ext>
            </a:extLst>
          </p:cNvPr>
          <p:cNvSpPr/>
          <p:nvPr/>
        </p:nvSpPr>
        <p:spPr>
          <a:xfrm>
            <a:off x="6239436" y="2560209"/>
            <a:ext cx="1739152" cy="3497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Cost vs Benefits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xmlns="" id="{85871737-93EC-45A1-851F-02B97AE097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49447" y="4745050"/>
            <a:ext cx="1025611" cy="1025611"/>
          </a:xfrm>
          <a:prstGeom prst="rect">
            <a:avLst/>
          </a:prstGeom>
        </p:spPr>
      </p:pic>
      <p:sp>
        <p:nvSpPr>
          <p:cNvPr id="164" name="Shape 1627">
            <a:extLst>
              <a:ext uri="{FF2B5EF4-FFF2-40B4-BE49-F238E27FC236}">
                <a16:creationId xmlns:a16="http://schemas.microsoft.com/office/drawing/2014/main" xmlns="" id="{7CEF896D-DBAA-44C9-BE4F-E07D170FC43E}"/>
              </a:ext>
            </a:extLst>
          </p:cNvPr>
          <p:cNvSpPr/>
          <p:nvPr/>
        </p:nvSpPr>
        <p:spPr>
          <a:xfrm>
            <a:off x="7888380" y="5683235"/>
            <a:ext cx="1016562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Limitation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xmlns="" id="{84D75212-BB7F-41BB-9E35-DB4A2A4CA3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512" y="1717248"/>
            <a:ext cx="1125564" cy="1125564"/>
          </a:xfrm>
          <a:prstGeom prst="rect">
            <a:avLst/>
          </a:prstGeom>
        </p:spPr>
      </p:pic>
      <p:sp>
        <p:nvSpPr>
          <p:cNvPr id="167" name="Shape 1627">
            <a:extLst>
              <a:ext uri="{FF2B5EF4-FFF2-40B4-BE49-F238E27FC236}">
                <a16:creationId xmlns:a16="http://schemas.microsoft.com/office/drawing/2014/main" xmlns="" id="{6DFCC351-6AA3-4B85-A352-F6C123BD340F}"/>
              </a:ext>
            </a:extLst>
          </p:cNvPr>
          <p:cNvSpPr/>
          <p:nvPr/>
        </p:nvSpPr>
        <p:spPr>
          <a:xfrm>
            <a:off x="10452062" y="2953307"/>
            <a:ext cx="1334265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Conclusion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62972834-748A-4D5E-8B57-A39D43D56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218822"/>
            <a:ext cx="3126129" cy="624510"/>
          </a:xfrm>
        </p:spPr>
        <p:txBody>
          <a:bodyPr>
            <a:noAutofit/>
          </a:bodyPr>
          <a:lstStyle/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Journey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9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849685 -0.3310053 -0.09849685 -0.3310053 -0.1969937 -0.6620107 E" pathEditMode="relative" ptsTypes="">
                                      <p:cBhvr>
                                        <p:cTn id="6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20" grpId="0" animBg="1"/>
      <p:bldP spid="23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152" grpId="0" animBg="1"/>
      <p:bldP spid="153" grpId="0" animBg="1"/>
      <p:bldP spid="154" grpId="0" animBg="1"/>
      <p:bldP spid="155" grpId="0" animBg="1"/>
      <p:bldP spid="158" grpId="0" animBg="1"/>
      <p:bldP spid="161" grpId="0" animBg="1"/>
      <p:bldP spid="164" grpId="0" animBg="1"/>
      <p:bldP spid="16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55" y="341796"/>
            <a:ext cx="6886800" cy="651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655" y="1721301"/>
            <a:ext cx="6292800" cy="33079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98855" y="2051779"/>
            <a:ext cx="2216145" cy="1222822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305" y="2574704"/>
            <a:ext cx="906453" cy="90645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Demo: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1" y="203684"/>
            <a:ext cx="628332" cy="62833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2551703" y="517442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Real-time data management (Data Integrity Team)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7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55" y="341796"/>
            <a:ext cx="6886800" cy="651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655" y="1722321"/>
            <a:ext cx="6292800" cy="333228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522915" y="2869746"/>
            <a:ext cx="2216145" cy="1222822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10965" y="2742745"/>
            <a:ext cx="2216145" cy="1094803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Demo: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1" y="203684"/>
            <a:ext cx="628332" cy="62833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2551703" y="517442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Real-time data management (Data Integrity Team)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69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55" y="341796"/>
            <a:ext cx="6886800" cy="651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399" y="1707265"/>
            <a:ext cx="6286455" cy="337273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773740" y="2128258"/>
            <a:ext cx="2293685" cy="1046742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Demo: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1" y="203684"/>
            <a:ext cx="628332" cy="62833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2551703" y="517442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Real-time data management (Data Integrity Team)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26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93800" y="5735669"/>
            <a:ext cx="10998199" cy="2079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575" y="3604099"/>
            <a:ext cx="2789671" cy="2761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37200" y="2258686"/>
            <a:ext cx="9154800" cy="2286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accent1"/>
                </a:solidFill>
              </a:rPr>
              <a:t>P&amp;L Monitoring and Clearance</a:t>
            </a:r>
          </a:p>
        </p:txBody>
      </p:sp>
    </p:spTree>
    <p:extLst>
      <p:ext uri="{BB962C8B-B14F-4D97-AF65-F5344CB8AC3E}">
        <p14:creationId xmlns:p14="http://schemas.microsoft.com/office/powerpoint/2010/main" val="160233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55" y="341796"/>
            <a:ext cx="6886800" cy="65196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507183" y="2805542"/>
            <a:ext cx="5527961" cy="1665737"/>
            <a:chOff x="0" y="0"/>
            <a:chExt cx="6212324" cy="1822501"/>
          </a:xfrm>
        </p:grpSpPr>
        <p:pic>
          <p:nvPicPr>
            <p:cNvPr id="19" name="Picture 2" descr="https://lh3.googleusercontent.com/Zvk0mQ_crUmt8O87jDufgkbZMP8kANpq2K7XefHj3MLznmOhfXn9LA6XeLkxIsw4kqVIWF-b1wOHIxgCetg4Jg2C8O9QPnPxD9A02WgRCDconmei0S4atkM9DpSwC7lCO3v5eTHD5U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619250" cy="1400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16324" y="868394"/>
              <a:ext cx="6096000" cy="95410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 err="1">
                  <a:solidFill>
                    <a:srgbClr val="000000"/>
                  </a:solidFill>
                  <a:latin typeface="Syncopate" charset="0"/>
                </a:rPr>
                <a:t>CheckBot</a:t>
              </a:r>
              <a:endParaRPr lang="en-US" dirty="0"/>
            </a:p>
            <a:p>
              <a:r>
                <a:rPr lang="en-US" dirty="0"/>
                <a:t/>
              </a:r>
              <a:br>
                <a:rPr lang="en-US" dirty="0"/>
              </a:br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288" y="3509637"/>
            <a:ext cx="906453" cy="90645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Demo: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1" y="203684"/>
            <a:ext cx="628332" cy="62833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2551703" y="501944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P&amp;L Monitoring and Clearance (P&amp;L Team)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6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55" y="341796"/>
            <a:ext cx="6886800" cy="651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4"/>
          <a:stretch/>
        </p:blipFill>
        <p:spPr>
          <a:xfrm>
            <a:off x="3138054" y="1684218"/>
            <a:ext cx="6151420" cy="33242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502262" y="2285999"/>
            <a:ext cx="1541601" cy="935181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Demo: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1" y="203684"/>
            <a:ext cx="628332" cy="62833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2551703" y="501944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P&amp;L Monitoring and Clearance (P&amp;L Team)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04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55" y="341796"/>
            <a:ext cx="6886800" cy="651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83" y="1680757"/>
            <a:ext cx="6152400" cy="3359333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315199" y="3125451"/>
            <a:ext cx="2452256" cy="1437995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Demo: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1" y="203684"/>
            <a:ext cx="628332" cy="62833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2551703" y="501944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P&amp;L Monitoring and Clearance (P&amp;L Team)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71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41400" y="5733147"/>
            <a:ext cx="11150599" cy="2104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1000"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575" y="3578699"/>
            <a:ext cx="2789671" cy="2761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35808" y="2257425"/>
            <a:ext cx="9156717" cy="2286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accent1"/>
                </a:solidFill>
              </a:rPr>
              <a:t>Process of resolving discrepancies</a:t>
            </a:r>
          </a:p>
        </p:txBody>
      </p:sp>
    </p:spTree>
    <p:extLst>
      <p:ext uri="{BB962C8B-B14F-4D97-AF65-F5344CB8AC3E}">
        <p14:creationId xmlns:p14="http://schemas.microsoft.com/office/powerpoint/2010/main" val="121142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745873" y="341796"/>
            <a:ext cx="6886800" cy="6519600"/>
            <a:chOff x="3235734" y="341796"/>
            <a:chExt cx="5660338" cy="566033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734" y="341796"/>
              <a:ext cx="5660338" cy="566033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b="16400"/>
            <a:stretch/>
          </p:blipFill>
          <p:spPr>
            <a:xfrm>
              <a:off x="3538331" y="1515764"/>
              <a:ext cx="5049078" cy="2877332"/>
            </a:xfrm>
            <a:prstGeom prst="rect">
              <a:avLst/>
            </a:prstGeom>
          </p:spPr>
        </p:pic>
      </p:grpSp>
      <p:sp>
        <p:nvSpPr>
          <p:cNvPr id="14" name="Shape 343"/>
          <p:cNvSpPr/>
          <p:nvPr/>
        </p:nvSpPr>
        <p:spPr>
          <a:xfrm>
            <a:off x="4645680" y="2516731"/>
            <a:ext cx="3064500" cy="133127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900" b="1" dirty="0"/>
          </a:p>
          <a:p>
            <a:pPr lvl="0" rtl="0">
              <a:spcBef>
                <a:spcPts val="0"/>
              </a:spcBef>
              <a:buNone/>
            </a:pPr>
            <a:endParaRPr sz="900" b="1" dirty="0"/>
          </a:p>
          <a:p>
            <a:pPr lvl="0" rtl="0">
              <a:spcBef>
                <a:spcPts val="0"/>
              </a:spcBef>
              <a:buNone/>
            </a:pPr>
            <a:endParaRPr sz="900" b="1" dirty="0"/>
          </a:p>
          <a:p>
            <a:pPr lvl="0" rtl="0">
              <a:spcBef>
                <a:spcPts val="0"/>
              </a:spcBef>
              <a:buNone/>
            </a:pPr>
            <a:endParaRPr sz="900" b="1" dirty="0"/>
          </a:p>
          <a:p>
            <a:pPr lvl="0" rtl="0">
              <a:spcBef>
                <a:spcPts val="0"/>
              </a:spcBef>
              <a:buNone/>
            </a:pPr>
            <a:endParaRPr sz="900" b="1" dirty="0"/>
          </a:p>
          <a:p>
            <a:pPr lvl="0" rtl="0">
              <a:spcBef>
                <a:spcPts val="0"/>
              </a:spcBef>
              <a:buNone/>
            </a:pPr>
            <a:endParaRPr sz="900" b="1" dirty="0">
              <a:latin typeface="Syncopate"/>
              <a:ea typeface="Syncopate"/>
              <a:cs typeface="Syncopate"/>
              <a:sym typeface="Syncopate"/>
            </a:endParaRPr>
          </a:p>
          <a:p>
            <a:pPr lvl="0" rtl="0">
              <a:spcBef>
                <a:spcPts val="0"/>
              </a:spcBef>
              <a:buNone/>
            </a:pPr>
            <a:endParaRPr lang="en-US" sz="900" b="1" dirty="0">
              <a:solidFill>
                <a:srgbClr val="980000"/>
              </a:solidFill>
              <a:latin typeface="Syncopate"/>
              <a:ea typeface="Syncopate"/>
              <a:cs typeface="Syncopate"/>
              <a:sym typeface="Syncopat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 b="1" dirty="0" err="1">
                <a:solidFill>
                  <a:srgbClr val="980000"/>
                </a:solidFill>
                <a:latin typeface="Syncopate"/>
                <a:ea typeface="Syncopate"/>
                <a:cs typeface="Syncopate"/>
                <a:sym typeface="Syncopate"/>
              </a:rPr>
              <a:t>CheckBot</a:t>
            </a:r>
            <a:r>
              <a:rPr lang="en" sz="900" b="1" dirty="0">
                <a:solidFill>
                  <a:srgbClr val="980000"/>
                </a:solidFill>
                <a:latin typeface="Syncopate"/>
                <a:ea typeface="Syncopate"/>
                <a:cs typeface="Syncopate"/>
                <a:sym typeface="Syncopate"/>
              </a:rPr>
              <a:t> Alert (</a:t>
            </a:r>
            <a:r>
              <a:rPr lang="en-US" sz="900" b="1" dirty="0" err="1">
                <a:solidFill>
                  <a:srgbClr val="980000"/>
                </a:solidFill>
                <a:latin typeface="Syncopate"/>
                <a:ea typeface="Syncopate"/>
                <a:cs typeface="Syncopate"/>
                <a:sym typeface="Syncopate"/>
              </a:rPr>
              <a:t>C</a:t>
            </a:r>
            <a:r>
              <a:rPr lang="en" sz="900" b="1" dirty="0">
                <a:solidFill>
                  <a:srgbClr val="980000"/>
                </a:solidFill>
                <a:latin typeface="Syncopate"/>
                <a:ea typeface="Syncopate"/>
                <a:cs typeface="Syncopate"/>
                <a:sym typeface="Syncopate"/>
              </a:rPr>
              <a:t>.A Team)</a:t>
            </a:r>
          </a:p>
          <a:p>
            <a:pPr lvl="0" rtl="0">
              <a:spcBef>
                <a:spcPts val="0"/>
              </a:spcBef>
              <a:buNone/>
            </a:pPr>
            <a:endParaRPr sz="900" b="1" dirty="0"/>
          </a:p>
          <a:p>
            <a:pPr lvl="0" rtl="0">
              <a:spcBef>
                <a:spcPts val="0"/>
              </a:spcBef>
              <a:buNone/>
            </a:pPr>
            <a:r>
              <a:rPr lang="en" sz="900" b="1" dirty="0"/>
              <a:t>Error: </a:t>
            </a:r>
            <a:r>
              <a:rPr lang="en" sz="900" b="1" u="sng" dirty="0"/>
              <a:t>Intermediate P&amp;Ls mismatch!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 b="1" dirty="0"/>
              <a:t>Date: 18 July 2017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 b="1" dirty="0"/>
              <a:t>Time: 17:00:00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 b="1" dirty="0"/>
              <a:t>Issue Description: ...</a:t>
            </a:r>
          </a:p>
          <a:p>
            <a:pPr lvl="0" rtl="0">
              <a:spcBef>
                <a:spcPts val="0"/>
              </a:spcBef>
              <a:buNone/>
            </a:pPr>
            <a:endParaRPr sz="1000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5" name="Shape 344"/>
          <p:cNvCxnSpPr/>
          <p:nvPr/>
        </p:nvCxnSpPr>
        <p:spPr>
          <a:xfrm>
            <a:off x="4651980" y="2844187"/>
            <a:ext cx="30519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345"/>
          <p:cNvSpPr/>
          <p:nvPr/>
        </p:nvSpPr>
        <p:spPr>
          <a:xfrm>
            <a:off x="7260832" y="2589625"/>
            <a:ext cx="270300" cy="181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800" b="1">
                <a:latin typeface="Syncopate"/>
                <a:ea typeface="Syncopate"/>
                <a:cs typeface="Syncopate"/>
                <a:sym typeface="Syncopate"/>
              </a:rPr>
              <a:t>X</a:t>
            </a:r>
          </a:p>
        </p:txBody>
      </p:sp>
      <p:sp>
        <p:nvSpPr>
          <p:cNvPr id="17" name="Shape 346"/>
          <p:cNvSpPr/>
          <p:nvPr/>
        </p:nvSpPr>
        <p:spPr>
          <a:xfrm>
            <a:off x="6208331" y="3516645"/>
            <a:ext cx="615300" cy="181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" b="1" dirty="0">
                <a:latin typeface="Syncopate"/>
                <a:ea typeface="Syncopate"/>
                <a:cs typeface="Syncopate"/>
                <a:sym typeface="Syncopate"/>
              </a:rPr>
              <a:t>Enter</a:t>
            </a:r>
          </a:p>
        </p:txBody>
      </p:sp>
      <p:sp>
        <p:nvSpPr>
          <p:cNvPr id="18" name="Shape 347"/>
          <p:cNvSpPr/>
          <p:nvPr/>
        </p:nvSpPr>
        <p:spPr>
          <a:xfrm>
            <a:off x="6915838" y="3516645"/>
            <a:ext cx="615300" cy="181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" b="1">
                <a:latin typeface="Syncopate"/>
                <a:ea typeface="Syncopate"/>
                <a:cs typeface="Syncopate"/>
                <a:sym typeface="Syncopate"/>
              </a:rPr>
              <a:t>Ignore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78" y="3530419"/>
            <a:ext cx="906453" cy="90645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Demo: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1" y="203684"/>
            <a:ext cx="628332" cy="62833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2551703" y="501944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Process of resolving discrepancies (Core Team of Analyst)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27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623" y="341796"/>
            <a:ext cx="6887163" cy="65162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951" y="1702865"/>
            <a:ext cx="6295595" cy="341603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17873" y="2413289"/>
            <a:ext cx="914400" cy="620857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643964" y="3240699"/>
            <a:ext cx="914400" cy="618242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977" y="3383047"/>
            <a:ext cx="906453" cy="90645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Demo: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1" y="203684"/>
            <a:ext cx="628332" cy="62833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2551703" y="501944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Process of resolving discrepancies (Core Team of Analyst)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2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182" y="596619"/>
            <a:ext cx="2177005" cy="340931"/>
          </a:xfrm>
        </p:spPr>
        <p:txBody>
          <a:bodyPr>
            <a:noAutofit/>
          </a:bodyPr>
          <a:lstStyle/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Problem</a:t>
            </a:r>
          </a:p>
        </p:txBody>
      </p:sp>
      <p:sp>
        <p:nvSpPr>
          <p:cNvPr id="4" name="Shape 1624">
            <a:extLst>
              <a:ext uri="{FF2B5EF4-FFF2-40B4-BE49-F238E27FC236}">
                <a16:creationId xmlns:a16="http://schemas.microsoft.com/office/drawing/2014/main" xmlns="" id="{BA93D27C-7340-458B-B920-2FE5EBDE77D7}"/>
              </a:ext>
            </a:extLst>
          </p:cNvPr>
          <p:cNvSpPr/>
          <p:nvPr/>
        </p:nvSpPr>
        <p:spPr>
          <a:xfrm>
            <a:off x="308621" y="159456"/>
            <a:ext cx="663133" cy="787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5" extrusionOk="0">
                <a:moveTo>
                  <a:pt x="21600" y="8147"/>
                </a:moveTo>
                <a:cubicBezTo>
                  <a:pt x="21600" y="10732"/>
                  <a:pt x="20133" y="13077"/>
                  <a:pt x="17860" y="14596"/>
                </a:cubicBezTo>
                <a:lnTo>
                  <a:pt x="17860" y="21555"/>
                </a:lnTo>
                <a:lnTo>
                  <a:pt x="7480" y="21555"/>
                </a:lnTo>
                <a:lnTo>
                  <a:pt x="7480" y="19045"/>
                </a:lnTo>
                <a:lnTo>
                  <a:pt x="5959" y="19045"/>
                </a:lnTo>
                <a:cubicBezTo>
                  <a:pt x="3848" y="19045"/>
                  <a:pt x="2130" y="17602"/>
                  <a:pt x="2130" y="15828"/>
                </a:cubicBezTo>
                <a:lnTo>
                  <a:pt x="2130" y="13543"/>
                </a:lnTo>
                <a:lnTo>
                  <a:pt x="805" y="13543"/>
                </a:lnTo>
                <a:cubicBezTo>
                  <a:pt x="358" y="13543"/>
                  <a:pt x="0" y="13243"/>
                  <a:pt x="0" y="12852"/>
                </a:cubicBezTo>
                <a:cubicBezTo>
                  <a:pt x="0" y="12777"/>
                  <a:pt x="0" y="12687"/>
                  <a:pt x="54" y="12596"/>
                </a:cubicBezTo>
                <a:lnTo>
                  <a:pt x="2076" y="8312"/>
                </a:lnTo>
                <a:cubicBezTo>
                  <a:pt x="2076" y="8312"/>
                  <a:pt x="2273" y="6539"/>
                  <a:pt x="2487" y="5862"/>
                </a:cubicBezTo>
                <a:cubicBezTo>
                  <a:pt x="3346" y="2811"/>
                  <a:pt x="7373" y="0"/>
                  <a:pt x="11829" y="0"/>
                </a:cubicBezTo>
                <a:cubicBezTo>
                  <a:pt x="17216" y="-45"/>
                  <a:pt x="21600" y="3608"/>
                  <a:pt x="21600" y="8147"/>
                </a:cubicBezTo>
                <a:close/>
                <a:moveTo>
                  <a:pt x="5619" y="9004"/>
                </a:moveTo>
                <a:cubicBezTo>
                  <a:pt x="5619" y="8493"/>
                  <a:pt x="5082" y="8102"/>
                  <a:pt x="4492" y="8102"/>
                </a:cubicBezTo>
                <a:cubicBezTo>
                  <a:pt x="3883" y="8102"/>
                  <a:pt x="3436" y="8538"/>
                  <a:pt x="3436" y="9004"/>
                </a:cubicBezTo>
                <a:cubicBezTo>
                  <a:pt x="3436" y="9500"/>
                  <a:pt x="3937" y="9936"/>
                  <a:pt x="4492" y="9936"/>
                </a:cubicBezTo>
                <a:cubicBezTo>
                  <a:pt x="5100" y="9891"/>
                  <a:pt x="5619" y="9500"/>
                  <a:pt x="5619" y="9004"/>
                </a:cubicBezTo>
                <a:close/>
                <a:moveTo>
                  <a:pt x="20347" y="8027"/>
                </a:moveTo>
                <a:cubicBezTo>
                  <a:pt x="20347" y="4119"/>
                  <a:pt x="16553" y="932"/>
                  <a:pt x="11918" y="932"/>
                </a:cubicBezTo>
                <a:cubicBezTo>
                  <a:pt x="9503" y="932"/>
                  <a:pt x="7319" y="1789"/>
                  <a:pt x="5762" y="3187"/>
                </a:cubicBezTo>
                <a:cubicBezTo>
                  <a:pt x="5762" y="3187"/>
                  <a:pt x="5655" y="8823"/>
                  <a:pt x="13279" y="8959"/>
                </a:cubicBezTo>
                <a:cubicBezTo>
                  <a:pt x="18576" y="8959"/>
                  <a:pt x="18164" y="12732"/>
                  <a:pt x="18164" y="12732"/>
                </a:cubicBezTo>
                <a:cubicBezTo>
                  <a:pt x="19524" y="11499"/>
                  <a:pt x="20347" y="9846"/>
                  <a:pt x="20347" y="8027"/>
                </a:cubicBezTo>
                <a:close/>
              </a:path>
            </a:pathLst>
          </a:custGeom>
          <a:solidFill>
            <a:srgbClr val="F1C7CF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94876A-36C2-4177-8B26-0DD097C1F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117" y="2111142"/>
            <a:ext cx="2825461" cy="2825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71935AE-C335-4E62-B350-71DDFCEE3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680" y="2904121"/>
            <a:ext cx="1741764" cy="1741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C1ABC24-2E77-4677-9FE4-5A085CC6BB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80" y="1486831"/>
            <a:ext cx="1401277" cy="14012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B9E47F7-A912-44EE-96A3-85B6D6F43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680" y="4864832"/>
            <a:ext cx="1325077" cy="13250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0BB91C8-42A5-4D22-94DE-F11DAE0FED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29" y="2888108"/>
            <a:ext cx="1053072" cy="10530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79396CE-B56A-4BD3-96A5-5166CA72E8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968" y="3781287"/>
            <a:ext cx="1053072" cy="10530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BEF15F2-9F65-49A1-9022-95F7B78C5C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745" y="1892685"/>
            <a:ext cx="1053072" cy="10530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B283713-85CA-4B97-8295-34A3F29B3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614" y="4119349"/>
            <a:ext cx="1053072" cy="1053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EFA0CC0-74FD-4AB6-AC1A-F019A68494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332" y="2141419"/>
            <a:ext cx="1053072" cy="10530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B2879C3-6744-4477-BD8F-3CD499307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22" y="2672058"/>
            <a:ext cx="1741764" cy="17417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88CF3DA8-4369-4D74-A8F2-9F953CBDF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563" y="3522166"/>
            <a:ext cx="1401277" cy="14012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42D89898-78CF-4A19-AB28-3B7AACC9E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33" y="2942408"/>
            <a:ext cx="1325077" cy="13250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936C93-B73E-405B-915A-86CEA30E8B58}"/>
              </a:ext>
            </a:extLst>
          </p:cNvPr>
          <p:cNvSpPr txBox="1"/>
          <p:nvPr/>
        </p:nvSpPr>
        <p:spPr>
          <a:xfrm>
            <a:off x="3272118" y="4974738"/>
            <a:ext cx="127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Gill Sans MT" panose="020B0502020104020203" pitchFamily="34" charset="0"/>
              </a:rPr>
              <a:t>Elite Bank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96" y="10207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8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98 -0.00069 L -0.00898 -0.00046 C -0.01067 0.00232 -0.0121 0.00556 -0.0138 0.00857 C -0.01601 0.01227 -0.01783 0.01227 -0.02044 0.01528 C -0.02239 0.01759 -0.02421 0.02037 -0.02617 0.02292 C -0.0289 0.02616 -0.0319 0.02871 -0.03463 0.03218 C -0.04544 0.04491 -0.0414 0.04259 -0.05364 0.05394 C -0.05742 0.05741 -0.06145 0.05972 -0.0651 0.06343 C -0.06927 0.06759 -0.07265 0.07408 -0.07695 0.07755 C -0.08098 0.08102 -0.08567 0.08125 -0.08971 0.08449 C -0.09505 0.08843 -0.09973 0.09445 -0.10494 0.09884 C -0.10911 0.10232 -0.11354 0.10463 -0.1177 0.1081 C -0.12434 0.1132 -0.13085 0.11829 -0.13723 0.12408 C -0.14466 0.13079 -0.15156 0.13889 -0.15898 0.14514 C -0.16562 0.15046 -0.17265 0.15394 -0.17942 0.15857 C -0.18541 0.16296 -0.19114 0.16806 -0.197 0.17222 C -0.21054 0.18171 -0.22421 0.19051 -0.23789 0.2 C -0.24375 0.20417 -0.24921 0.21019 -0.25533 0.21273 C -0.26627 0.21713 -0.27695 0.2213 -0.28763 0.22708 C -0.29296 0.22986 -0.29817 0.2338 -0.30377 0.23634 C -0.30846 0.23843 -0.31367 0.23912 -0.31835 0.24144 C -0.32226 0.24306 -0.32604 0.2463 -0.32994 0.24815 C -0.33372 0.25 -0.3375 0.2507 -0.34114 0.25232 C -0.34401 0.25347 -0.34674 0.25509 -0.34934 0.25648 C -0.35182 0.25787 -0.3539 0.25972 -0.35651 0.26065 C -0.36237 0.26296 -0.36822 0.26412 -0.37408 0.26574 C -0.37578 0.26644 -0.38359 0.26806 -0.3858 0.26921 C -0.39192 0.27222 -0.39296 0.275 -0.39921 0.27593 C -0.40442 0.27685 -0.40989 0.27662 -0.41536 0.27685 C -0.42135 0.27801 -0.42734 0.2794 -0.43346 0.28009 C -0.43945 0.28102 -0.44544 0.28033 -0.45143 0.28195 C -0.45677 0.28333 -0.46184 0.28681 -0.46705 0.28935 C -0.46783 0.29028 -0.46862 0.29144 -0.46953 0.2919 C -0.4707 0.29283 -0.47213 0.29259 -0.4733 0.29375 C -0.47382 0.29421 -0.47408 0.29583 -0.47473 0.2963 C -0.47942 0.29931 -0.47773 0.29445 -0.4789 0.29884 " pathEditMode="relative" rAng="0" ptsTypes="AAAAAAAAAAAAAA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03" y="14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41 -0.01551 L -0.04141 -0.01527 C -0.06927 0.00417 -0.02774 -0.02662 -0.04909 -0.00717 C -0.05352 -0.00324 -0.05847 -0.00115 -0.06289 0.00301 C -0.06524 0.0051 -0.06745 0.00834 -0.06992 0.00973 C -0.07409 0.01204 -0.07865 0.01181 -0.08282 0.01389 C -0.08776 0.01644 -0.09245 0.02084 -0.09753 0.02315 C -0.13711 0.04283 -0.08568 0.01273 -0.12644 0.03496 C -0.14258 0.04375 -0.14141 0.04653 -0.15729 0.05185 C -0.16797 0.05556 -0.17891 0.05695 -0.18959 0.06111 C -0.19388 0.06297 -0.19805 0.06528 -0.20235 0.06621 C -0.20899 0.06783 -0.22878 0.06968 -0.23568 0.0706 L -0.42552 0.06968 C -0.42891 0.06968 -0.43216 0.06875 -0.43555 0.06806 C -0.47904 0.05718 -0.40404 0.07431 -0.44258 0.06459 C -0.44597 0.06366 -0.44922 0.06343 -0.45261 0.06297 C -0.45808 0.05903 -0.45117 0.06343 -0.45873 0.06042 C -0.45964 0.05996 -0.46029 0.05926 -0.4612 0.05857 C -0.46159 0.05834 -0.4625 0.05787 -0.4625 0.0581 " pathEditMode="relative" rAng="0" ptsTypes="AAAAAAAAAAAAAAA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55" y="43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85 -0.00023 L -0.03385 2.96296E-6 L -0.05625 -0.00209 C -0.05938 -0.00232 -0.06263 -0.00255 -0.06576 -0.00371 C -0.07747 -0.0081 -0.0888 -0.01713 -0.10078 -0.01898 C -0.11771 -0.02153 -0.1207 -0.0213 -0.13828 -0.02662 C -0.14675 -0.02894 -0.15508 -0.03241 -0.16354 -0.03496 C -0.17148 -0.03727 -0.17969 -0.03912 -0.18776 -0.04074 C -0.19688 -0.04306 -0.20612 -0.04422 -0.21523 -0.04676 C -0.30273 -0.07153 -0.21849 -0.04861 -0.28164 -0.07199 C -0.29284 -0.07616 -0.30417 -0.07894 -0.31536 -0.08218 C -0.32031 -0.08357 -0.32513 -0.08542 -0.33008 -0.08635 C -0.34635 -0.08982 -0.33841 -0.0875 -0.35378 -0.09329 C -0.35729 -0.09584 -0.37122 -0.10718 -0.37565 -0.10926 C -0.38164 -0.11181 -0.38776 -0.11297 -0.39375 -0.11505 C -0.39596 -0.11598 -0.39818 -0.11667 -0.40039 -0.1176 C -0.40208 -0.11852 -0.40378 -0.12014 -0.4056 -0.12107 C -0.41276 -0.12454 -0.41901 -0.12685 -0.42604 -0.1294 C -0.42826 -0.13148 -0.43034 -0.1338 -0.43268 -0.13542 C -0.44076 -0.14144 -0.45221 -0.14445 -0.45964 -0.14723 C -0.46823 -0.15602 -0.46289 -0.15185 -0.47396 -0.15648 C -0.47643 -0.15764 -0.47904 -0.1581 -0.48151 -0.15996 C -0.48229 -0.16042 -0.48307 -0.16111 -0.48385 -0.16158 C -0.48464 -0.16204 -0.4862 -0.16227 -0.4862 -0.16204 " pathEditMode="relative" rAng="0" ptsTypes="AAAAAAAAAAAAAAAAAAAA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17" y="-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0.00023 C 0.00013 0.0051 -0.00169 0.01181 0.00039 0.01528 C 0.0099 0.0301 0.02695 0.025 0.0375 0.02454 C 0.04076 0.01412 0.04805 0.00533 0.0474 -0.00671 C 0.04427 -0.06597 0.02956 -0.05879 0.00521 -0.06898 C -0.00273 -0.0669 -0.01341 -0.07315 -0.01862 -0.06227 C -0.03307 -0.0324 -0.01992 0.02246 -0.00482 0.03982 C 0.00391 0.04977 0.01576 0.04422 0.02604 0.04653 C 0.03216 0.03866 0.04049 0.03426 0.04453 0.02292 C 0.04831 0.01227 0.0474 -0.01435 0.0474 -0.01412 C 0.02305 -0.02777 0.00729 -0.04375 -0.01992 -0.02106 C -0.025 -0.0169 -0.02318 -0.00185 -0.02474 0.00764 C -0.01458 0.02338 -0.00508 0.04028 0.0056 0.05486 C 0.01758 0.07107 0.03125 0.08334 0.0431 0.09954 C 0.04635 0.10394 0.05469 0.11459 0.05078 0.11644 C 0.03867 0.12223 0.02578 0.11482 0.01328 0.11389 C -0.00208 0.10556 -0.0181 0.10023 -0.03281 0.08866 C -0.03776 0.08473 -0.04544 0.07801 -0.04466 0.06829 C -0.04102 0.02662 -0.03125 0.04121 -0.02096 0.02801 C -0.01302 0.0176 -0.00573 0.00602 0.00182 -0.00509 C 0.00273 -0.01365 0.00742 -0.02361 0.00469 -0.03125 C -0.00547 -0.05926 -0.02122 -0.04791 -0.03464 -0.04467 C -0.03268 -0.03472 -0.03294 -0.02199 -0.02852 -0.01504 C -0.0207 -0.00277 -0.01016 0.00232 -0.00052 0.00926 C 0.00247 0.01158 0.00573 0.01135 0.00898 0.01181 C 0.01849 0.01366 0.02799 0.01459 0.0375 0.01598 C 0.03854 0.01065 0.04219 0.0051 0.04076 -2.96296E-6 C 0.03021 -0.03819 0.01471 -0.03194 -0.00625 -0.03865 C -0.01367 -0.03727 -0.02122 -0.03773 -0.02852 -0.03449 C -0.03047 -0.03356 -0.03229 -0.03032 -0.03281 -0.02685 C -0.03411 -0.0162 -0.03346 -0.00509 -0.03372 0.00602 C -0.02357 0.02153 -0.01484 0.04028 -0.00339 0.05232 C 0.01302 0.06945 0.02435 0.06898 0.04076 0.07084 C 0.04206 0.06968 0.04401 0.06991 0.04453 0.0676 C 0.04531 0.06482 0.04414 0.05834 0.04414 0.05857 " pathEditMode="relative" rAng="0" ptsTypes="AAAAAAAAAAAAAAAAAAAAAAAAAAAAAAAAAAAA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247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4.16667E-6 0.00023 C 0.00013 0.00509 -0.0017 0.0118 0.00039 0.01527 C 0.00989 0.03009 0.02695 0.025 0.0375 0.02453 C 0.04075 0.01412 0.04804 0.00532 0.04739 -0.00672 C 0.04427 -0.06598 0.02955 -0.0588 0.0052 -0.06899 C -0.00274 -0.0669 -0.01342 -0.07315 -0.01862 -0.06227 C -0.03308 -0.03241 -0.01993 0.02245 -0.00482 0.03981 C 0.0039 0.04976 0.01575 0.04421 0.02604 0.04652 C 0.03216 0.03865 0.04049 0.03425 0.04453 0.02291 C 0.0483 0.01226 0.04739 -0.01436 0.04739 -0.01413 C 0.02304 -0.02778 0.00729 -0.04375 -0.01993 -0.02107 C -0.025 -0.0169 -0.02318 -0.00186 -0.02474 0.00763 C -0.01459 0.02337 -0.00508 0.04027 0.00559 0.05486 C 0.01757 0.07106 0.03125 0.08333 0.04309 0.09953 C 0.04635 0.10393 0.05468 0.11458 0.05078 0.11643 C 0.03867 0.12222 0.02578 0.11481 0.01328 0.11388 C -0.00209 0.10555 -0.0181 0.10023 -0.03282 0.08865 C -0.03776 0.08472 -0.04545 0.078 -0.04467 0.06828 C -0.04102 0.02662 -0.03125 0.0412 -0.02097 0.028 C -0.01302 0.01759 -0.00573 0.00601 0.00182 -0.0051 C 0.00273 -0.01366 0.00742 -0.02362 0.00468 -0.03125 C -0.00547 -0.05926 -0.02123 -0.04792 -0.03464 -0.04468 C -0.03269 -0.03473 -0.03295 -0.022 -0.02852 -0.01505 C -0.02071 -0.00278 -0.01016 0.00231 -0.00052 0.00925 C 0.00247 0.01157 0.00573 0.01134 0.00898 0.0118 C 0.01849 0.01365 0.02799 0.01458 0.0375 0.01597 C 0.03854 0.01064 0.04218 0.00509 0.04075 4.81481E-6 C 0.0302 -0.0382 0.01471 -0.03195 -0.00625 -0.03866 C -0.01368 -0.03727 -0.02123 -0.03774 -0.02852 -0.0345 C -0.03047 -0.03357 -0.0323 -0.03033 -0.03282 -0.02686 C -0.03412 -0.01621 -0.03347 -0.0051 -0.03373 0.00601 C -0.02357 0.02152 -0.01485 0.04027 -0.00339 0.05231 C 0.01302 0.06944 0.02434 0.06898 0.04075 0.07083 C 0.04205 0.06967 0.04401 0.0699 0.04453 0.06759 C 0.04531 0.06481 0.04414 0.05833 0.04414 0.05856 " pathEditMode="relative" rAng="0" ptsTypes="AAAAAAAAAAAAAAAAAAAAAAAAAAAAAAAAAAAA">
                                      <p:cBhvr>
                                        <p:cTn id="3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247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-3.75E-6 0.00023 C 0.00013 0.00509 -0.00169 0.01181 0.00039 0.01528 C 0.0099 0.03009 0.02696 0.025 0.0375 0.02454 C 0.04076 0.01412 0.04805 0.00532 0.0474 -0.00671 C 0.04427 -0.06597 0.02956 -0.0588 0.00521 -0.06898 C -0.00273 -0.0669 -0.01341 -0.07315 -0.01862 -0.06227 C -0.03307 -0.03241 -0.01992 0.02245 -0.00481 0.03982 C 0.00391 0.04977 0.01576 0.04421 0.02605 0.04653 C 0.03217 0.03866 0.0405 0.03426 0.04454 0.02292 C 0.04831 0.01227 0.0474 -0.01435 0.0474 -0.01412 C 0.02305 -0.02778 0.0073 -0.04375 -0.01992 -0.02106 C -0.025 -0.0169 -0.02317 -0.00185 -0.02474 0.00764 C -0.01458 0.02338 -0.00507 0.04028 0.0056 0.05486 C 0.01758 0.07107 0.03125 0.08333 0.0431 0.09954 C 0.04636 0.10394 0.05469 0.11458 0.05079 0.11644 C 0.03868 0.12222 0.02579 0.11482 0.01329 0.11389 C -0.00208 0.10556 -0.0181 0.10023 -0.03281 0.08866 C -0.03776 0.08472 -0.04544 0.07801 -0.04466 0.06829 C -0.04101 0.02662 -0.03125 0.0412 -0.02096 0.02801 C -0.01302 0.01759 -0.00573 0.00602 0.00183 -0.00509 C 0.00274 -0.01366 0.00743 -0.02361 0.00469 -0.03125 C -0.00546 -0.05926 -0.02122 -0.04792 -0.03463 -0.04468 C -0.03268 -0.03472 -0.03294 -0.02199 -0.02851 -0.01505 C -0.0207 -0.00278 -0.01015 0.00232 -0.00052 0.00926 C 0.00248 0.01157 0.00573 0.01134 0.00899 0.01181 C 0.01849 0.01366 0.028 0.01458 0.0375 0.01597 C 0.03855 0.01065 0.04219 0.00509 0.04076 -7.40741E-7 C 0.03021 -0.03819 0.01472 -0.03194 -0.00625 -0.03866 C -0.01367 -0.03727 -0.02122 -0.03773 -0.02851 -0.03449 C -0.03046 -0.03356 -0.03229 -0.03032 -0.03281 -0.02685 C -0.03411 -0.0162 -0.03346 -0.00509 -0.03372 0.00602 C -0.02356 0.02153 -0.01484 0.04028 -0.00338 0.05232 C 0.01302 0.06945 0.02435 0.06898 0.04076 0.07083 C 0.04206 0.06968 0.04401 0.06991 0.04454 0.06759 C 0.04532 0.06482 0.04414 0.05833 0.04414 0.05857 " pathEditMode="relative" rAng="0" ptsTypes="AAAAAAAAAAAAAAAAAAAAAAAAAAAAAAAAAA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8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1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4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292" y="341796"/>
            <a:ext cx="6887163" cy="6516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84" y="1657004"/>
            <a:ext cx="6292800" cy="348295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425253" y="3823853"/>
            <a:ext cx="1541601" cy="935181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Demo: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1" y="203684"/>
            <a:ext cx="628332" cy="62833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2551703" y="501944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Process of resolving discrepancies (Core Team of Analyst)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4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292" y="341796"/>
            <a:ext cx="6887163" cy="65162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73" y="1657004"/>
            <a:ext cx="6292800" cy="348729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946072" y="3740726"/>
            <a:ext cx="3636819" cy="1122219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029" y="4097168"/>
            <a:ext cx="906453" cy="90645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Demo: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1" y="203684"/>
            <a:ext cx="628332" cy="62833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2551703" y="501944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Process of resolving discrepancies (Core Team of Analyst)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05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292" y="341796"/>
            <a:ext cx="6887163" cy="65162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28" y="1643288"/>
            <a:ext cx="6292800" cy="347243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241964" y="2888672"/>
            <a:ext cx="4010890" cy="1454727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Demo: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1" y="203684"/>
            <a:ext cx="628332" cy="62833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2551703" y="501944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Process of resolving discrepancies (Core Team of Analyst)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66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292" y="341796"/>
            <a:ext cx="6887163" cy="65162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44" y="1722320"/>
            <a:ext cx="6292800" cy="339027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917873" y="2413289"/>
            <a:ext cx="914400" cy="620857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Demo: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61" y="203684"/>
            <a:ext cx="628332" cy="62833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2551703" y="501944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Process of resolving discrepancies (Core Team of Analyst)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9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08">
            <a:extLst>
              <a:ext uri="{FF2B5EF4-FFF2-40B4-BE49-F238E27FC236}">
                <a16:creationId xmlns:a16="http://schemas.microsoft.com/office/drawing/2014/main" xmlns="" id="{2BD0D44B-CE56-4D21-86F3-28CFE8838BAE}"/>
              </a:ext>
            </a:extLst>
          </p:cNvPr>
          <p:cNvSpPr/>
          <p:nvPr/>
        </p:nvSpPr>
        <p:spPr>
          <a:xfrm rot="16200000">
            <a:off x="5324896" y="-318552"/>
            <a:ext cx="1506501" cy="8621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4841" y="21600"/>
                </a:moveTo>
                <a:lnTo>
                  <a:pt x="11023" y="21600"/>
                </a:lnTo>
                <a:lnTo>
                  <a:pt x="11023" y="21010"/>
                </a:lnTo>
                <a:lnTo>
                  <a:pt x="14841" y="21010"/>
                </a:lnTo>
                <a:cubicBezTo>
                  <a:pt x="17396" y="21010"/>
                  <a:pt x="19496" y="20418"/>
                  <a:pt x="19542" y="19689"/>
                </a:cubicBezTo>
                <a:cubicBezTo>
                  <a:pt x="19558" y="19327"/>
                  <a:pt x="19087" y="18980"/>
                  <a:pt x="18213" y="18721"/>
                </a:cubicBezTo>
                <a:cubicBezTo>
                  <a:pt x="17339" y="18461"/>
                  <a:pt x="16170" y="18320"/>
                  <a:pt x="14929" y="18320"/>
                </a:cubicBezTo>
                <a:lnTo>
                  <a:pt x="6746" y="18320"/>
                </a:lnTo>
                <a:cubicBezTo>
                  <a:pt x="3110" y="18320"/>
                  <a:pt x="104" y="17466"/>
                  <a:pt x="32" y="16417"/>
                </a:cubicBezTo>
                <a:cubicBezTo>
                  <a:pt x="1" y="15892"/>
                  <a:pt x="673" y="15401"/>
                  <a:pt x="1925" y="15026"/>
                </a:cubicBezTo>
                <a:cubicBezTo>
                  <a:pt x="3182" y="14656"/>
                  <a:pt x="4863" y="14450"/>
                  <a:pt x="6642" y="14450"/>
                </a:cubicBezTo>
                <a:lnTo>
                  <a:pt x="14825" y="14450"/>
                </a:lnTo>
                <a:cubicBezTo>
                  <a:pt x="17380" y="14450"/>
                  <a:pt x="19480" y="13858"/>
                  <a:pt x="19527" y="13128"/>
                </a:cubicBezTo>
                <a:cubicBezTo>
                  <a:pt x="19542" y="12765"/>
                  <a:pt x="19072" y="12420"/>
                  <a:pt x="18198" y="12160"/>
                </a:cubicBezTo>
                <a:cubicBezTo>
                  <a:pt x="17323" y="11900"/>
                  <a:pt x="16154" y="11758"/>
                  <a:pt x="14913" y="11758"/>
                </a:cubicBezTo>
                <a:lnTo>
                  <a:pt x="6730" y="11758"/>
                </a:lnTo>
                <a:cubicBezTo>
                  <a:pt x="3094" y="11758"/>
                  <a:pt x="89" y="10907"/>
                  <a:pt x="17" y="9858"/>
                </a:cubicBezTo>
                <a:cubicBezTo>
                  <a:pt x="-14" y="9334"/>
                  <a:pt x="658" y="8843"/>
                  <a:pt x="1915" y="8468"/>
                </a:cubicBezTo>
                <a:cubicBezTo>
                  <a:pt x="3167" y="8096"/>
                  <a:pt x="4848" y="7892"/>
                  <a:pt x="6627" y="7892"/>
                </a:cubicBezTo>
                <a:lnTo>
                  <a:pt x="14810" y="7892"/>
                </a:lnTo>
                <a:cubicBezTo>
                  <a:pt x="17365" y="7892"/>
                  <a:pt x="19470" y="7299"/>
                  <a:pt x="19511" y="6569"/>
                </a:cubicBezTo>
                <a:cubicBezTo>
                  <a:pt x="19527" y="6206"/>
                  <a:pt x="19061" y="5860"/>
                  <a:pt x="18182" y="5600"/>
                </a:cubicBezTo>
                <a:cubicBezTo>
                  <a:pt x="17308" y="5340"/>
                  <a:pt x="16139" y="5200"/>
                  <a:pt x="14898" y="5200"/>
                </a:cubicBezTo>
                <a:lnTo>
                  <a:pt x="6715" y="5200"/>
                </a:lnTo>
                <a:cubicBezTo>
                  <a:pt x="3079" y="5200"/>
                  <a:pt x="73" y="4347"/>
                  <a:pt x="1" y="3297"/>
                </a:cubicBezTo>
                <a:cubicBezTo>
                  <a:pt x="-30" y="2772"/>
                  <a:pt x="642" y="2282"/>
                  <a:pt x="1899" y="1906"/>
                </a:cubicBezTo>
                <a:cubicBezTo>
                  <a:pt x="3151" y="1536"/>
                  <a:pt x="4832" y="1330"/>
                  <a:pt x="6611" y="1330"/>
                </a:cubicBezTo>
                <a:lnTo>
                  <a:pt x="8980" y="1330"/>
                </a:lnTo>
                <a:cubicBezTo>
                  <a:pt x="9648" y="1330"/>
                  <a:pt x="10206" y="1168"/>
                  <a:pt x="10206" y="972"/>
                </a:cubicBezTo>
                <a:lnTo>
                  <a:pt x="10206" y="0"/>
                </a:lnTo>
                <a:lnTo>
                  <a:pt x="12260" y="0"/>
                </a:lnTo>
                <a:lnTo>
                  <a:pt x="12260" y="972"/>
                </a:lnTo>
                <a:cubicBezTo>
                  <a:pt x="12260" y="1493"/>
                  <a:pt x="10817" y="1920"/>
                  <a:pt x="9022" y="1920"/>
                </a:cubicBezTo>
                <a:lnTo>
                  <a:pt x="6658" y="1920"/>
                </a:lnTo>
                <a:cubicBezTo>
                  <a:pt x="5417" y="1920"/>
                  <a:pt x="4248" y="2065"/>
                  <a:pt x="3373" y="2320"/>
                </a:cubicBezTo>
                <a:cubicBezTo>
                  <a:pt x="2494" y="2580"/>
                  <a:pt x="2029" y="2922"/>
                  <a:pt x="2044" y="3289"/>
                </a:cubicBezTo>
                <a:cubicBezTo>
                  <a:pt x="2086" y="4018"/>
                  <a:pt x="4191" y="4612"/>
                  <a:pt x="6746" y="4612"/>
                </a:cubicBezTo>
                <a:lnTo>
                  <a:pt x="14929" y="4612"/>
                </a:lnTo>
                <a:cubicBezTo>
                  <a:pt x="16723" y="4612"/>
                  <a:pt x="18394" y="4816"/>
                  <a:pt x="19646" y="5188"/>
                </a:cubicBezTo>
                <a:cubicBezTo>
                  <a:pt x="20903" y="5558"/>
                  <a:pt x="21570" y="6052"/>
                  <a:pt x="21539" y="6578"/>
                </a:cubicBezTo>
                <a:cubicBezTo>
                  <a:pt x="21482" y="7627"/>
                  <a:pt x="18477" y="8480"/>
                  <a:pt x="14825" y="8480"/>
                </a:cubicBezTo>
                <a:lnTo>
                  <a:pt x="6642" y="8480"/>
                </a:lnTo>
                <a:cubicBezTo>
                  <a:pt x="5401" y="8480"/>
                  <a:pt x="4232" y="8625"/>
                  <a:pt x="3358" y="8880"/>
                </a:cubicBezTo>
                <a:cubicBezTo>
                  <a:pt x="2484" y="9142"/>
                  <a:pt x="2013" y="9482"/>
                  <a:pt x="2029" y="9849"/>
                </a:cubicBezTo>
                <a:cubicBezTo>
                  <a:pt x="2075" y="10579"/>
                  <a:pt x="4175" y="11172"/>
                  <a:pt x="6730" y="11172"/>
                </a:cubicBezTo>
                <a:lnTo>
                  <a:pt x="14913" y="11172"/>
                </a:lnTo>
                <a:cubicBezTo>
                  <a:pt x="16708" y="11172"/>
                  <a:pt x="18379" y="11376"/>
                  <a:pt x="19630" y="11746"/>
                </a:cubicBezTo>
                <a:cubicBezTo>
                  <a:pt x="20887" y="12118"/>
                  <a:pt x="21560" y="12612"/>
                  <a:pt x="21529" y="13137"/>
                </a:cubicBezTo>
                <a:cubicBezTo>
                  <a:pt x="21472" y="14186"/>
                  <a:pt x="18461" y="15040"/>
                  <a:pt x="14810" y="15040"/>
                </a:cubicBezTo>
                <a:lnTo>
                  <a:pt x="6627" y="15040"/>
                </a:lnTo>
                <a:cubicBezTo>
                  <a:pt x="5386" y="15040"/>
                  <a:pt x="4222" y="15185"/>
                  <a:pt x="3342" y="15440"/>
                </a:cubicBezTo>
                <a:cubicBezTo>
                  <a:pt x="2468" y="15700"/>
                  <a:pt x="2003" y="16042"/>
                  <a:pt x="2013" y="16408"/>
                </a:cubicBezTo>
                <a:cubicBezTo>
                  <a:pt x="2060" y="17138"/>
                  <a:pt x="4160" y="17730"/>
                  <a:pt x="6715" y="17730"/>
                </a:cubicBezTo>
                <a:lnTo>
                  <a:pt x="14898" y="17730"/>
                </a:lnTo>
                <a:cubicBezTo>
                  <a:pt x="16692" y="17730"/>
                  <a:pt x="18358" y="17936"/>
                  <a:pt x="19615" y="18306"/>
                </a:cubicBezTo>
                <a:cubicBezTo>
                  <a:pt x="20872" y="18678"/>
                  <a:pt x="21539" y="19172"/>
                  <a:pt x="21513" y="19697"/>
                </a:cubicBezTo>
                <a:cubicBezTo>
                  <a:pt x="21498" y="20746"/>
                  <a:pt x="18477" y="21600"/>
                  <a:pt x="14841" y="21600"/>
                </a:cubicBezTo>
              </a:path>
            </a:pathLst>
          </a:custGeom>
          <a:solidFill>
            <a:srgbClr val="DED9D7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" name="Shape 918">
            <a:extLst>
              <a:ext uri="{FF2B5EF4-FFF2-40B4-BE49-F238E27FC236}">
                <a16:creationId xmlns:a16="http://schemas.microsoft.com/office/drawing/2014/main" xmlns="" id="{0BFBF0A9-B753-4E21-8762-7D6E75339A0B}"/>
              </a:ext>
            </a:extLst>
          </p:cNvPr>
          <p:cNvSpPr/>
          <p:nvPr/>
        </p:nvSpPr>
        <p:spPr>
          <a:xfrm>
            <a:off x="4201890" y="3127865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20" name="Shape 924">
            <a:extLst>
              <a:ext uri="{FF2B5EF4-FFF2-40B4-BE49-F238E27FC236}">
                <a16:creationId xmlns:a16="http://schemas.microsoft.com/office/drawing/2014/main" xmlns="" id="{CF2102AB-2D37-4CEE-9249-3721AAFCE650}"/>
              </a:ext>
            </a:extLst>
          </p:cNvPr>
          <p:cNvSpPr/>
          <p:nvPr/>
        </p:nvSpPr>
        <p:spPr>
          <a:xfrm>
            <a:off x="10119511" y="3421909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78"/>
                  <a:pt x="3" y="9721"/>
                </a:cubicBezTo>
                <a:cubicBezTo>
                  <a:pt x="100" y="7321"/>
                  <a:pt x="1106" y="4856"/>
                  <a:pt x="3052" y="3040"/>
                </a:cubicBezTo>
                <a:cubicBezTo>
                  <a:pt x="4868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83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4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23" name="Shape 927">
            <a:extLst>
              <a:ext uri="{FF2B5EF4-FFF2-40B4-BE49-F238E27FC236}">
                <a16:creationId xmlns:a16="http://schemas.microsoft.com/office/drawing/2014/main" xmlns="" id="{5F83407B-D6BA-4A6B-9FB7-734B10B486DE}"/>
              </a:ext>
            </a:extLst>
          </p:cNvPr>
          <p:cNvSpPr/>
          <p:nvPr/>
        </p:nvSpPr>
        <p:spPr>
          <a:xfrm>
            <a:off x="1569299" y="3792736"/>
            <a:ext cx="396400" cy="398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2800"/>
                  <a:pt x="21171" y="14457"/>
                  <a:pt x="20170" y="16200"/>
                </a:cubicBezTo>
                <a:cubicBezTo>
                  <a:pt x="19168" y="17914"/>
                  <a:pt x="17938" y="19171"/>
                  <a:pt x="16193" y="20171"/>
                </a:cubicBezTo>
                <a:cubicBezTo>
                  <a:pt x="14476" y="21143"/>
                  <a:pt x="12788" y="21600"/>
                  <a:pt x="10814" y="21600"/>
                </a:cubicBezTo>
                <a:cubicBezTo>
                  <a:pt x="8812" y="21600"/>
                  <a:pt x="7124" y="21143"/>
                  <a:pt x="5407" y="20171"/>
                </a:cubicBezTo>
                <a:cubicBezTo>
                  <a:pt x="3691" y="19171"/>
                  <a:pt x="2460" y="17914"/>
                  <a:pt x="1459" y="16200"/>
                </a:cubicBezTo>
                <a:cubicBezTo>
                  <a:pt x="458" y="14457"/>
                  <a:pt x="0" y="12771"/>
                  <a:pt x="0" y="10800"/>
                </a:cubicBezTo>
                <a:cubicBezTo>
                  <a:pt x="0" y="8800"/>
                  <a:pt x="458" y="7114"/>
                  <a:pt x="1459" y="5400"/>
                </a:cubicBezTo>
                <a:cubicBezTo>
                  <a:pt x="2460" y="3686"/>
                  <a:pt x="3691" y="2429"/>
                  <a:pt x="5407" y="1457"/>
                </a:cubicBezTo>
                <a:cubicBezTo>
                  <a:pt x="7124" y="457"/>
                  <a:pt x="8840" y="0"/>
                  <a:pt x="10814" y="0"/>
                </a:cubicBezTo>
                <a:cubicBezTo>
                  <a:pt x="12788" y="0"/>
                  <a:pt x="14476" y="457"/>
                  <a:pt x="16193" y="1457"/>
                </a:cubicBezTo>
                <a:cubicBezTo>
                  <a:pt x="17938" y="2429"/>
                  <a:pt x="19168" y="3686"/>
                  <a:pt x="20170" y="5400"/>
                </a:cubicBezTo>
                <a:cubicBezTo>
                  <a:pt x="21171" y="7114"/>
                  <a:pt x="21600" y="8829"/>
                  <a:pt x="21600" y="10800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1" name="Shape 928">
            <a:extLst>
              <a:ext uri="{FF2B5EF4-FFF2-40B4-BE49-F238E27FC236}">
                <a16:creationId xmlns:a16="http://schemas.microsoft.com/office/drawing/2014/main" xmlns="" id="{2BBE5CEA-C632-486E-A03A-E7F0C6A54E49}"/>
              </a:ext>
            </a:extLst>
          </p:cNvPr>
          <p:cNvSpPr/>
          <p:nvPr/>
        </p:nvSpPr>
        <p:spPr>
          <a:xfrm rot="16200000">
            <a:off x="10098208" y="3918159"/>
            <a:ext cx="819979" cy="711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629" y="21600"/>
                </a:move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lnTo>
                  <a:pt x="21600" y="6645"/>
                </a:lnTo>
                <a:cubicBezTo>
                  <a:pt x="13370" y="6693"/>
                  <a:pt x="6629" y="13386"/>
                  <a:pt x="6629" y="21600"/>
                </a:cubicBezTo>
              </a:path>
            </a:pathLst>
          </a:custGeom>
          <a:solidFill>
            <a:srgbClr val="DED9D7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2" name="Shape 918">
            <a:extLst>
              <a:ext uri="{FF2B5EF4-FFF2-40B4-BE49-F238E27FC236}">
                <a16:creationId xmlns:a16="http://schemas.microsoft.com/office/drawing/2014/main" xmlns="" id="{2AAB473F-5B24-41DD-BC33-5C2D5F028C17}"/>
              </a:ext>
            </a:extLst>
          </p:cNvPr>
          <p:cNvSpPr/>
          <p:nvPr/>
        </p:nvSpPr>
        <p:spPr>
          <a:xfrm>
            <a:off x="2889093" y="4466509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3" name="Shape 918">
            <a:extLst>
              <a:ext uri="{FF2B5EF4-FFF2-40B4-BE49-F238E27FC236}">
                <a16:creationId xmlns:a16="http://schemas.microsoft.com/office/drawing/2014/main" xmlns="" id="{93DD9162-E72B-4A60-A6D0-25AB25A27D50}"/>
              </a:ext>
            </a:extLst>
          </p:cNvPr>
          <p:cNvSpPr/>
          <p:nvPr/>
        </p:nvSpPr>
        <p:spPr>
          <a:xfrm>
            <a:off x="5532083" y="4421561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4" name="Shape 918">
            <a:extLst>
              <a:ext uri="{FF2B5EF4-FFF2-40B4-BE49-F238E27FC236}">
                <a16:creationId xmlns:a16="http://schemas.microsoft.com/office/drawing/2014/main" xmlns="" id="{3F2E9B34-8FEC-4020-8111-B1E9E0CE6F74}"/>
              </a:ext>
            </a:extLst>
          </p:cNvPr>
          <p:cNvSpPr/>
          <p:nvPr/>
        </p:nvSpPr>
        <p:spPr>
          <a:xfrm>
            <a:off x="6820639" y="3127865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6" name="Shape 918">
            <a:extLst>
              <a:ext uri="{FF2B5EF4-FFF2-40B4-BE49-F238E27FC236}">
                <a16:creationId xmlns:a16="http://schemas.microsoft.com/office/drawing/2014/main" xmlns="" id="{AB97444F-F844-4718-92F4-CF9AD1848F54}"/>
              </a:ext>
            </a:extLst>
          </p:cNvPr>
          <p:cNvSpPr/>
          <p:nvPr/>
        </p:nvSpPr>
        <p:spPr>
          <a:xfrm>
            <a:off x="8175073" y="4466509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152" name="Shape 1624">
            <a:extLst>
              <a:ext uri="{FF2B5EF4-FFF2-40B4-BE49-F238E27FC236}">
                <a16:creationId xmlns:a16="http://schemas.microsoft.com/office/drawing/2014/main" xmlns="" id="{421B9084-90C5-422F-9029-8DF5177A3933}"/>
              </a:ext>
            </a:extLst>
          </p:cNvPr>
          <p:cNvSpPr/>
          <p:nvPr/>
        </p:nvSpPr>
        <p:spPr>
          <a:xfrm>
            <a:off x="2710368" y="5085698"/>
            <a:ext cx="663133" cy="787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5" extrusionOk="0">
                <a:moveTo>
                  <a:pt x="21600" y="8147"/>
                </a:moveTo>
                <a:cubicBezTo>
                  <a:pt x="21600" y="10732"/>
                  <a:pt x="20133" y="13077"/>
                  <a:pt x="17860" y="14596"/>
                </a:cubicBezTo>
                <a:lnTo>
                  <a:pt x="17860" y="21555"/>
                </a:lnTo>
                <a:lnTo>
                  <a:pt x="7480" y="21555"/>
                </a:lnTo>
                <a:lnTo>
                  <a:pt x="7480" y="19045"/>
                </a:lnTo>
                <a:lnTo>
                  <a:pt x="5959" y="19045"/>
                </a:lnTo>
                <a:cubicBezTo>
                  <a:pt x="3848" y="19045"/>
                  <a:pt x="2130" y="17602"/>
                  <a:pt x="2130" y="15828"/>
                </a:cubicBezTo>
                <a:lnTo>
                  <a:pt x="2130" y="13543"/>
                </a:lnTo>
                <a:lnTo>
                  <a:pt x="805" y="13543"/>
                </a:lnTo>
                <a:cubicBezTo>
                  <a:pt x="358" y="13543"/>
                  <a:pt x="0" y="13243"/>
                  <a:pt x="0" y="12852"/>
                </a:cubicBezTo>
                <a:cubicBezTo>
                  <a:pt x="0" y="12777"/>
                  <a:pt x="0" y="12687"/>
                  <a:pt x="54" y="12596"/>
                </a:cubicBezTo>
                <a:lnTo>
                  <a:pt x="2076" y="8312"/>
                </a:lnTo>
                <a:cubicBezTo>
                  <a:pt x="2076" y="8312"/>
                  <a:pt x="2273" y="6539"/>
                  <a:pt x="2487" y="5862"/>
                </a:cubicBezTo>
                <a:cubicBezTo>
                  <a:pt x="3346" y="2811"/>
                  <a:pt x="7373" y="0"/>
                  <a:pt x="11829" y="0"/>
                </a:cubicBezTo>
                <a:cubicBezTo>
                  <a:pt x="17216" y="-45"/>
                  <a:pt x="21600" y="3608"/>
                  <a:pt x="21600" y="8147"/>
                </a:cubicBezTo>
                <a:close/>
                <a:moveTo>
                  <a:pt x="5619" y="9004"/>
                </a:moveTo>
                <a:cubicBezTo>
                  <a:pt x="5619" y="8493"/>
                  <a:pt x="5082" y="8102"/>
                  <a:pt x="4492" y="8102"/>
                </a:cubicBezTo>
                <a:cubicBezTo>
                  <a:pt x="3883" y="8102"/>
                  <a:pt x="3436" y="8538"/>
                  <a:pt x="3436" y="9004"/>
                </a:cubicBezTo>
                <a:cubicBezTo>
                  <a:pt x="3436" y="9500"/>
                  <a:pt x="3937" y="9936"/>
                  <a:pt x="4492" y="9936"/>
                </a:cubicBezTo>
                <a:cubicBezTo>
                  <a:pt x="5100" y="9891"/>
                  <a:pt x="5619" y="9500"/>
                  <a:pt x="5619" y="9004"/>
                </a:cubicBezTo>
                <a:close/>
                <a:moveTo>
                  <a:pt x="20347" y="8027"/>
                </a:moveTo>
                <a:cubicBezTo>
                  <a:pt x="20347" y="4119"/>
                  <a:pt x="16553" y="932"/>
                  <a:pt x="11918" y="932"/>
                </a:cubicBezTo>
                <a:cubicBezTo>
                  <a:pt x="9503" y="932"/>
                  <a:pt x="7319" y="1789"/>
                  <a:pt x="5762" y="3187"/>
                </a:cubicBezTo>
                <a:cubicBezTo>
                  <a:pt x="5762" y="3187"/>
                  <a:pt x="5655" y="8823"/>
                  <a:pt x="13279" y="8959"/>
                </a:cubicBezTo>
                <a:cubicBezTo>
                  <a:pt x="18576" y="8959"/>
                  <a:pt x="18164" y="12732"/>
                  <a:pt x="18164" y="12732"/>
                </a:cubicBezTo>
                <a:cubicBezTo>
                  <a:pt x="19524" y="11499"/>
                  <a:pt x="20347" y="9846"/>
                  <a:pt x="20347" y="8027"/>
                </a:cubicBezTo>
                <a:close/>
              </a:path>
            </a:pathLst>
          </a:custGeom>
          <a:solidFill>
            <a:srgbClr val="F1C7CF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53" name="Shape 1627">
            <a:extLst>
              <a:ext uri="{FF2B5EF4-FFF2-40B4-BE49-F238E27FC236}">
                <a16:creationId xmlns:a16="http://schemas.microsoft.com/office/drawing/2014/main" xmlns="" id="{1249E644-54D9-4FB6-869D-E01BB8B2AD73}"/>
              </a:ext>
            </a:extLst>
          </p:cNvPr>
          <p:cNvSpPr/>
          <p:nvPr/>
        </p:nvSpPr>
        <p:spPr>
          <a:xfrm>
            <a:off x="2635871" y="5958529"/>
            <a:ext cx="946051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Problem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4" name="Shape 1630">
            <a:extLst>
              <a:ext uri="{FF2B5EF4-FFF2-40B4-BE49-F238E27FC236}">
                <a16:creationId xmlns:a16="http://schemas.microsoft.com/office/drawing/2014/main" xmlns="" id="{DA6D2972-5D76-4C21-8948-03D9FA04ACCD}"/>
              </a:ext>
            </a:extLst>
          </p:cNvPr>
          <p:cNvSpPr>
            <a:spLocks/>
          </p:cNvSpPr>
          <p:nvPr/>
        </p:nvSpPr>
        <p:spPr>
          <a:xfrm>
            <a:off x="4110682" y="1836730"/>
            <a:ext cx="491156" cy="789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11808"/>
                </a:moveTo>
                <a:cubicBezTo>
                  <a:pt x="1574" y="10274"/>
                  <a:pt x="0" y="8529"/>
                  <a:pt x="0" y="6453"/>
                </a:cubicBezTo>
                <a:cubicBezTo>
                  <a:pt x="0" y="4452"/>
                  <a:pt x="1162" y="2798"/>
                  <a:pt x="3439" y="1609"/>
                </a:cubicBezTo>
                <a:cubicBezTo>
                  <a:pt x="5400" y="602"/>
                  <a:pt x="8015" y="0"/>
                  <a:pt x="10800" y="0"/>
                </a:cubicBezTo>
                <a:cubicBezTo>
                  <a:pt x="13609" y="0"/>
                  <a:pt x="16200" y="557"/>
                  <a:pt x="18186" y="1609"/>
                </a:cubicBezTo>
                <a:cubicBezTo>
                  <a:pt x="20438" y="2753"/>
                  <a:pt x="21600" y="4452"/>
                  <a:pt x="21600" y="6453"/>
                </a:cubicBezTo>
                <a:cubicBezTo>
                  <a:pt x="21600" y="8529"/>
                  <a:pt x="20026" y="10274"/>
                  <a:pt x="18670" y="11808"/>
                </a:cubicBezTo>
                <a:cubicBezTo>
                  <a:pt x="17508" y="13116"/>
                  <a:pt x="16345" y="14395"/>
                  <a:pt x="16345" y="15658"/>
                </a:cubicBezTo>
                <a:lnTo>
                  <a:pt x="16345" y="19359"/>
                </a:lnTo>
                <a:lnTo>
                  <a:pt x="14505" y="19359"/>
                </a:lnTo>
                <a:cubicBezTo>
                  <a:pt x="14505" y="20592"/>
                  <a:pt x="12858" y="21600"/>
                  <a:pt x="10873" y="21600"/>
                </a:cubicBezTo>
                <a:cubicBezTo>
                  <a:pt x="8887" y="21600"/>
                  <a:pt x="7265" y="20592"/>
                  <a:pt x="7313" y="19359"/>
                </a:cubicBezTo>
                <a:lnTo>
                  <a:pt x="5206" y="19359"/>
                </a:lnTo>
                <a:lnTo>
                  <a:pt x="5206" y="16050"/>
                </a:lnTo>
                <a:lnTo>
                  <a:pt x="5279" y="15658"/>
                </a:lnTo>
                <a:cubicBezTo>
                  <a:pt x="5206" y="14395"/>
                  <a:pt x="4117" y="13162"/>
                  <a:pt x="2954" y="11808"/>
                </a:cubicBezTo>
                <a:close/>
                <a:moveTo>
                  <a:pt x="6514" y="15237"/>
                </a:moveTo>
                <a:lnTo>
                  <a:pt x="15038" y="15237"/>
                </a:lnTo>
                <a:cubicBezTo>
                  <a:pt x="15256" y="13884"/>
                  <a:pt x="16418" y="12650"/>
                  <a:pt x="17508" y="11417"/>
                </a:cubicBezTo>
                <a:cubicBezTo>
                  <a:pt x="18791" y="9973"/>
                  <a:pt x="20244" y="8408"/>
                  <a:pt x="20244" y="6498"/>
                </a:cubicBezTo>
                <a:cubicBezTo>
                  <a:pt x="20244" y="4753"/>
                  <a:pt x="19203" y="3309"/>
                  <a:pt x="17290" y="2286"/>
                </a:cubicBezTo>
                <a:cubicBezTo>
                  <a:pt x="15595" y="1399"/>
                  <a:pt x="13270" y="887"/>
                  <a:pt x="10800" y="887"/>
                </a:cubicBezTo>
                <a:cubicBezTo>
                  <a:pt x="8354" y="887"/>
                  <a:pt x="6030" y="1399"/>
                  <a:pt x="4310" y="2286"/>
                </a:cubicBezTo>
                <a:cubicBezTo>
                  <a:pt x="2397" y="3309"/>
                  <a:pt x="1380" y="4753"/>
                  <a:pt x="1380" y="6498"/>
                </a:cubicBezTo>
                <a:cubicBezTo>
                  <a:pt x="1380" y="8363"/>
                  <a:pt x="2809" y="9973"/>
                  <a:pt x="4117" y="11417"/>
                </a:cubicBezTo>
                <a:cubicBezTo>
                  <a:pt x="5134" y="12650"/>
                  <a:pt x="6296" y="13884"/>
                  <a:pt x="6514" y="1523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155" name="Shape 1631">
            <a:extLst>
              <a:ext uri="{FF2B5EF4-FFF2-40B4-BE49-F238E27FC236}">
                <a16:creationId xmlns:a16="http://schemas.microsoft.com/office/drawing/2014/main" xmlns="" id="{E0E65805-4F3A-45E2-A154-AF7AA1C9155B}"/>
              </a:ext>
            </a:extLst>
          </p:cNvPr>
          <p:cNvSpPr>
            <a:spLocks/>
          </p:cNvSpPr>
          <p:nvPr/>
        </p:nvSpPr>
        <p:spPr>
          <a:xfrm>
            <a:off x="3964329" y="2778148"/>
            <a:ext cx="912766" cy="3497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Solution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79" y="5021496"/>
            <a:ext cx="906567" cy="906567"/>
          </a:xfrm>
          <a:prstGeom prst="rect">
            <a:avLst/>
          </a:prstGeom>
        </p:spPr>
      </p:pic>
      <p:sp>
        <p:nvSpPr>
          <p:cNvPr id="158" name="Shape 1627">
            <a:extLst>
              <a:ext uri="{FF2B5EF4-FFF2-40B4-BE49-F238E27FC236}">
                <a16:creationId xmlns:a16="http://schemas.microsoft.com/office/drawing/2014/main" xmlns="" id="{10E72D74-1653-4CF0-92DD-4713929CB32E}"/>
              </a:ext>
            </a:extLst>
          </p:cNvPr>
          <p:cNvSpPr/>
          <p:nvPr/>
        </p:nvSpPr>
        <p:spPr>
          <a:xfrm>
            <a:off x="5309531" y="5973011"/>
            <a:ext cx="768615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Demo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xmlns="" id="{D0B16150-4772-45B9-BD84-24D647BC3D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01" y="1694260"/>
            <a:ext cx="1074025" cy="1074025"/>
          </a:xfrm>
          <a:prstGeom prst="rect">
            <a:avLst/>
          </a:prstGeom>
        </p:spPr>
      </p:pic>
      <p:sp>
        <p:nvSpPr>
          <p:cNvPr id="161" name="Shape 1631">
            <a:extLst>
              <a:ext uri="{FF2B5EF4-FFF2-40B4-BE49-F238E27FC236}">
                <a16:creationId xmlns:a16="http://schemas.microsoft.com/office/drawing/2014/main" xmlns="" id="{D0FE911A-B0D4-4DAD-A6AC-3998157A2CFE}"/>
              </a:ext>
            </a:extLst>
          </p:cNvPr>
          <p:cNvSpPr>
            <a:spLocks/>
          </p:cNvSpPr>
          <p:nvPr/>
        </p:nvSpPr>
        <p:spPr>
          <a:xfrm>
            <a:off x="6239436" y="2836654"/>
            <a:ext cx="1739152" cy="3497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 smtClean="0">
                <a:solidFill>
                  <a:schemeClr val="bg1"/>
                </a:solidFill>
              </a:rPr>
              <a:t>Cost </a:t>
            </a:r>
            <a:r>
              <a:rPr lang="en-SG" dirty="0">
                <a:solidFill>
                  <a:schemeClr val="bg1"/>
                </a:solidFill>
              </a:rPr>
              <a:t>vs Benefits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xmlns="" id="{85871737-93EC-45A1-851F-02B97AE097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49447" y="5021495"/>
            <a:ext cx="1025611" cy="1025611"/>
          </a:xfrm>
          <a:prstGeom prst="rect">
            <a:avLst/>
          </a:prstGeom>
        </p:spPr>
      </p:pic>
      <p:sp>
        <p:nvSpPr>
          <p:cNvPr id="164" name="Shape 1627">
            <a:extLst>
              <a:ext uri="{FF2B5EF4-FFF2-40B4-BE49-F238E27FC236}">
                <a16:creationId xmlns:a16="http://schemas.microsoft.com/office/drawing/2014/main" xmlns="" id="{7CEF896D-DBAA-44C9-BE4F-E07D170FC43E}"/>
              </a:ext>
            </a:extLst>
          </p:cNvPr>
          <p:cNvSpPr/>
          <p:nvPr/>
        </p:nvSpPr>
        <p:spPr>
          <a:xfrm>
            <a:off x="7888380" y="5959680"/>
            <a:ext cx="1016562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Limitation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xmlns="" id="{84D75212-BB7F-41BB-9E35-DB4A2A4CA3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512" y="1993693"/>
            <a:ext cx="1125564" cy="1125564"/>
          </a:xfrm>
          <a:prstGeom prst="rect">
            <a:avLst/>
          </a:prstGeom>
        </p:spPr>
      </p:pic>
      <p:sp>
        <p:nvSpPr>
          <p:cNvPr id="167" name="Shape 1627">
            <a:extLst>
              <a:ext uri="{FF2B5EF4-FFF2-40B4-BE49-F238E27FC236}">
                <a16:creationId xmlns:a16="http://schemas.microsoft.com/office/drawing/2014/main" xmlns="" id="{6DFCC351-6AA3-4B85-A352-F6C123BD340F}"/>
              </a:ext>
            </a:extLst>
          </p:cNvPr>
          <p:cNvSpPr/>
          <p:nvPr/>
        </p:nvSpPr>
        <p:spPr>
          <a:xfrm>
            <a:off x="10452062" y="3229752"/>
            <a:ext cx="1334265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Conclusion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70428526-BD28-48E7-9D6B-7EE249D1E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5394" y="3539300"/>
            <a:ext cx="596888" cy="109622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xmlns="" id="{62972834-748A-4D5E-8B57-A39D43D56650}"/>
              </a:ext>
            </a:extLst>
          </p:cNvPr>
          <p:cNvSpPr txBox="1">
            <a:spLocks/>
          </p:cNvSpPr>
          <p:nvPr/>
        </p:nvSpPr>
        <p:spPr>
          <a:xfrm>
            <a:off x="1230131" y="552471"/>
            <a:ext cx="3126129" cy="624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Journey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411" y="1185722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1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2.70833E-6 0.00023 C 0.00781 -0.00139 0.01575 -0.00185 0.02357 -0.0037 C 0.03216 -0.00555 0.03151 -0.0081 0.03945 -0.01412 C 0.04127 -0.01551 0.04336 -0.01643 0.04531 -0.01759 C 0.05338 -0.06018 0.04596 -0.01736 0.0513 -0.05972 C 0.05169 -0.06342 0.05273 -0.06666 0.05325 -0.07037 C 0.05468 -0.07963 0.05612 -0.08889 0.05716 -0.09838 C 0.05781 -0.10416 0.05859 -0.10995 0.05911 -0.11597 C 0.05989 -0.12407 0.06028 -0.1324 0.0612 -0.14051 C 0.06224 -0.15069 0.06367 -0.16527 0.07096 -0.16852 C 0.0737 -0.16967 0.0763 -0.17083 0.0789 -0.17222 C 0.08086 -0.17314 0.08281 -0.17546 0.08489 -0.17569 C 0.09271 -0.17662 0.10065 -0.17569 0.10859 -0.17569 " pathEditMode="relative" rAng="0" ptsTypes="AAAAAAAAAAAA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48148E-6 L -0.51029 -0.2229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1" y="-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17600" y="5735669"/>
            <a:ext cx="11074399" cy="2079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575" y="3604099"/>
            <a:ext cx="2789671" cy="2761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37199" y="2258686"/>
            <a:ext cx="9154800" cy="2286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Cost </a:t>
            </a:r>
            <a:r>
              <a:rPr lang="en-US" sz="4800" b="1" dirty="0">
                <a:solidFill>
                  <a:schemeClr val="accent1"/>
                </a:solidFill>
              </a:rPr>
              <a:t>o</a:t>
            </a:r>
            <a:r>
              <a:rPr lang="en-US" sz="4800" b="1" dirty="0" smtClean="0">
                <a:solidFill>
                  <a:schemeClr val="accent1"/>
                </a:solidFill>
              </a:rPr>
              <a:t>f Implementation</a:t>
            </a:r>
            <a:endParaRPr lang="en-US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5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xmlns="" id="{D0B16150-4772-45B9-BD84-24D647BC3D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66" y="149251"/>
            <a:ext cx="675280" cy="67528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Cost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Shape 1138"/>
          <p:cNvSpPr/>
          <p:nvPr/>
        </p:nvSpPr>
        <p:spPr>
          <a:xfrm>
            <a:off x="2697535" y="2699806"/>
            <a:ext cx="3167408" cy="1364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0800"/>
                  <a:pt x="0" y="10800"/>
                  <a:pt x="0" y="21600"/>
                </a:cubicBezTo>
              </a:path>
            </a:pathLst>
          </a:custGeom>
          <a:ln w="12700">
            <a:solidFill>
              <a:schemeClr val="bg1">
                <a:lumMod val="65000"/>
              </a:schemeClr>
            </a:solidFill>
            <a:miter/>
          </a:ln>
        </p:spPr>
        <p:txBody>
          <a:bodyPr lIns="59013" tIns="59013" rIns="59013" bIns="59013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" name="Shape 1140"/>
          <p:cNvSpPr/>
          <p:nvPr/>
        </p:nvSpPr>
        <p:spPr>
          <a:xfrm>
            <a:off x="4281471" y="2699806"/>
            <a:ext cx="1583472" cy="1364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0800"/>
                  <a:pt x="0" y="10800"/>
                  <a:pt x="0" y="21600"/>
                </a:cubicBezTo>
              </a:path>
            </a:pathLst>
          </a:custGeom>
          <a:ln w="12700">
            <a:solidFill>
              <a:schemeClr val="bg1">
                <a:lumMod val="65000"/>
              </a:schemeClr>
            </a:solidFill>
            <a:miter/>
          </a:ln>
        </p:spPr>
        <p:txBody>
          <a:bodyPr lIns="59013" tIns="59013" rIns="59013" bIns="59013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" name="Shape 1144"/>
          <p:cNvSpPr/>
          <p:nvPr/>
        </p:nvSpPr>
        <p:spPr>
          <a:xfrm>
            <a:off x="5865406" y="2747866"/>
            <a:ext cx="1585521" cy="1364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21600" y="10800"/>
                  <a:pt x="21600" y="21600"/>
                </a:cubicBezTo>
              </a:path>
            </a:pathLst>
          </a:custGeom>
          <a:ln w="12700">
            <a:solidFill>
              <a:schemeClr val="bg1">
                <a:lumMod val="65000"/>
              </a:schemeClr>
            </a:solidFill>
            <a:miter/>
          </a:ln>
        </p:spPr>
        <p:txBody>
          <a:bodyPr lIns="59013" tIns="59013" rIns="59013" bIns="59013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9" name="Shape 1146"/>
          <p:cNvSpPr/>
          <p:nvPr/>
        </p:nvSpPr>
        <p:spPr>
          <a:xfrm>
            <a:off x="5865406" y="2699806"/>
            <a:ext cx="3169457" cy="1364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21600" y="10800"/>
                  <a:pt x="21600" y="21600"/>
                </a:cubicBezTo>
              </a:path>
            </a:pathLst>
          </a:custGeom>
          <a:ln w="12700">
            <a:solidFill>
              <a:schemeClr val="bg1">
                <a:lumMod val="65000"/>
              </a:schemeClr>
            </a:solidFill>
            <a:miter/>
          </a:ln>
        </p:spPr>
        <p:txBody>
          <a:bodyPr lIns="59013" tIns="59013" rIns="59013" bIns="59013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" name="Shape 1148"/>
          <p:cNvSpPr/>
          <p:nvPr/>
        </p:nvSpPr>
        <p:spPr>
          <a:xfrm>
            <a:off x="4657245" y="1298263"/>
            <a:ext cx="2415396" cy="1398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2790"/>
                  <a:pt x="21147" y="14478"/>
                  <a:pt x="20150" y="16202"/>
                </a:cubicBezTo>
                <a:cubicBezTo>
                  <a:pt x="19157" y="17922"/>
                  <a:pt x="17918" y="19161"/>
                  <a:pt x="16198" y="20154"/>
                </a:cubicBezTo>
                <a:cubicBezTo>
                  <a:pt x="14478" y="21147"/>
                  <a:pt x="12786" y="21600"/>
                  <a:pt x="10796" y="21600"/>
                </a:cubicBezTo>
                <a:cubicBezTo>
                  <a:pt x="8810" y="21600"/>
                  <a:pt x="7122" y="21147"/>
                  <a:pt x="5402" y="20154"/>
                </a:cubicBezTo>
                <a:cubicBezTo>
                  <a:pt x="3678" y="19161"/>
                  <a:pt x="2439" y="17922"/>
                  <a:pt x="1446" y="16202"/>
                </a:cubicBezTo>
                <a:cubicBezTo>
                  <a:pt x="449" y="14478"/>
                  <a:pt x="0" y="12786"/>
                  <a:pt x="0" y="10800"/>
                </a:cubicBezTo>
                <a:cubicBezTo>
                  <a:pt x="0" y="8810"/>
                  <a:pt x="449" y="7122"/>
                  <a:pt x="1446" y="5402"/>
                </a:cubicBezTo>
                <a:cubicBezTo>
                  <a:pt x="2439" y="3678"/>
                  <a:pt x="3678" y="2439"/>
                  <a:pt x="5402" y="1446"/>
                </a:cubicBezTo>
                <a:cubicBezTo>
                  <a:pt x="7122" y="449"/>
                  <a:pt x="8814" y="0"/>
                  <a:pt x="10796" y="0"/>
                </a:cubicBezTo>
                <a:cubicBezTo>
                  <a:pt x="12786" y="0"/>
                  <a:pt x="14478" y="449"/>
                  <a:pt x="16198" y="1446"/>
                </a:cubicBezTo>
                <a:cubicBezTo>
                  <a:pt x="17918" y="2439"/>
                  <a:pt x="19157" y="3678"/>
                  <a:pt x="20150" y="5402"/>
                </a:cubicBezTo>
                <a:cubicBezTo>
                  <a:pt x="21147" y="7122"/>
                  <a:pt x="21600" y="8814"/>
                  <a:pt x="21600" y="10800"/>
                </a:cubicBezTo>
              </a:path>
            </a:pathLst>
          </a:custGeom>
          <a:solidFill>
            <a:schemeClr val="bg2">
              <a:lumMod val="50000"/>
            </a:schemeClr>
          </a:solidFill>
          <a:ln w="12700">
            <a:solidFill>
              <a:schemeClr val="bg1">
                <a:lumMod val="65000"/>
              </a:schemeClr>
            </a:solidFill>
            <a:miter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" name="Oval 30"/>
          <p:cNvSpPr/>
          <p:nvPr/>
        </p:nvSpPr>
        <p:spPr>
          <a:xfrm>
            <a:off x="1978304" y="4064000"/>
            <a:ext cx="1250205" cy="125020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335" y="4309478"/>
            <a:ext cx="817305" cy="817305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3699740" y="4064000"/>
            <a:ext cx="1250205" cy="125020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803916" y="4064000"/>
            <a:ext cx="1250205" cy="125020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600418" y="4064000"/>
            <a:ext cx="1250205" cy="125020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806" y="4193494"/>
            <a:ext cx="1029232" cy="102923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4016" y="4203514"/>
            <a:ext cx="1010006" cy="101000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454" y="4257289"/>
            <a:ext cx="921681" cy="92168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339" y="1461310"/>
            <a:ext cx="1045207" cy="104520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689346" y="5314205"/>
            <a:ext cx="172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Implementation of technology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39432" y="5362239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Training cost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86534" y="5353034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Integration cost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775454" y="5372259"/>
            <a:ext cx="172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Risk of failed investment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8" grpId="0" animBg="1"/>
      <p:bldP spid="29" grpId="0" animBg="1"/>
      <p:bldP spid="31" grpId="0" animBg="1"/>
      <p:bldP spid="33" grpId="0" animBg="1"/>
      <p:bldP spid="34" grpId="0" animBg="1"/>
      <p:bldP spid="35" grpId="0" animBg="1"/>
      <p:bldP spid="40" grpId="0"/>
      <p:bldP spid="41" grpId="0"/>
      <p:bldP spid="42" grpId="0"/>
      <p:bldP spid="4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17600" y="5735669"/>
            <a:ext cx="11074399" cy="2079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575" y="3604099"/>
            <a:ext cx="2789671" cy="2761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37199" y="2258686"/>
            <a:ext cx="9154800" cy="2286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Hard Benefits</a:t>
            </a:r>
            <a:endParaRPr lang="en-US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D0B16150-4772-45B9-BD84-24D647BC3D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66" y="149251"/>
            <a:ext cx="675280" cy="67528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3449828" cy="313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Hard Benefits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Shape 520"/>
          <p:cNvSpPr/>
          <p:nvPr/>
        </p:nvSpPr>
        <p:spPr>
          <a:xfrm>
            <a:off x="1487114" y="2305818"/>
            <a:ext cx="1947010" cy="1947010"/>
          </a:xfrm>
          <a:prstGeom prst="ellipse">
            <a:avLst/>
          </a:prstGeom>
          <a:solidFill>
            <a:schemeClr val="tx1">
              <a:lumMod val="50000"/>
              <a:lumOff val="50000"/>
              <a:alpha val="42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4" name="Shape 526"/>
          <p:cNvSpPr txBox="1"/>
          <p:nvPr/>
        </p:nvSpPr>
        <p:spPr>
          <a:xfrm>
            <a:off x="1607032" y="3125847"/>
            <a:ext cx="1726958" cy="3369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Soft</a:t>
            </a:r>
            <a:endParaRPr lang="en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Shape 520"/>
          <p:cNvSpPr/>
          <p:nvPr/>
        </p:nvSpPr>
        <p:spPr>
          <a:xfrm>
            <a:off x="4289098" y="2249527"/>
            <a:ext cx="2748814" cy="274881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32" name="Shape 526"/>
          <p:cNvSpPr txBox="1"/>
          <p:nvPr/>
        </p:nvSpPr>
        <p:spPr>
          <a:xfrm>
            <a:off x="4864633" y="3520884"/>
            <a:ext cx="1726958" cy="3369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2800" b="1" dirty="0" smtClean="0">
                <a:solidFill>
                  <a:schemeClr val="bg1"/>
                </a:solidFill>
              </a:rPr>
              <a:t>Hard</a:t>
            </a:r>
            <a:endParaRPr lang="en" b="1" dirty="0">
              <a:solidFill>
                <a:schemeClr val="bg1"/>
              </a:solidFill>
            </a:endParaRPr>
          </a:p>
        </p:txBody>
      </p:sp>
      <p:cxnSp>
        <p:nvCxnSpPr>
          <p:cNvPr id="33" name="Shape 516"/>
          <p:cNvCxnSpPr/>
          <p:nvPr/>
        </p:nvCxnSpPr>
        <p:spPr>
          <a:xfrm flipV="1">
            <a:off x="7037912" y="2305818"/>
            <a:ext cx="1815143" cy="820029"/>
          </a:xfrm>
          <a:prstGeom prst="straightConnector1">
            <a:avLst/>
          </a:prstGeom>
          <a:noFill/>
          <a:ln w="15875" cap="flat" cmpd="sng">
            <a:solidFill>
              <a:srgbClr val="A5A5A5"/>
            </a:solidFill>
            <a:prstDash val="dot"/>
            <a:round/>
            <a:headEnd type="none" w="med" len="med"/>
            <a:tailEnd type="triangle" w="lg" len="lg"/>
          </a:ln>
        </p:spPr>
      </p:cxnSp>
      <p:sp>
        <p:nvSpPr>
          <p:cNvPr id="34" name="Shape 528"/>
          <p:cNvSpPr/>
          <p:nvPr/>
        </p:nvSpPr>
        <p:spPr>
          <a:xfrm>
            <a:off x="8853055" y="1690688"/>
            <a:ext cx="1261302" cy="12613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35" name="Shape 537"/>
          <p:cNvSpPr txBox="1"/>
          <p:nvPr/>
        </p:nvSpPr>
        <p:spPr>
          <a:xfrm>
            <a:off x="8908233" y="2010360"/>
            <a:ext cx="1150945" cy="7911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1200" dirty="0" smtClean="0">
                <a:solidFill>
                  <a:schemeClr val="lt1"/>
                </a:solidFill>
              </a:rPr>
              <a:t>Address Problems identified</a:t>
            </a:r>
            <a:endParaRPr lang="en" sz="1200" dirty="0">
              <a:solidFill>
                <a:schemeClr val="lt1"/>
              </a:solidFill>
            </a:endParaRPr>
          </a:p>
        </p:txBody>
      </p:sp>
      <p:cxnSp>
        <p:nvCxnSpPr>
          <p:cNvPr id="36" name="Shape 515"/>
          <p:cNvCxnSpPr/>
          <p:nvPr/>
        </p:nvCxnSpPr>
        <p:spPr>
          <a:xfrm>
            <a:off x="7037912" y="3623934"/>
            <a:ext cx="2375557" cy="188222"/>
          </a:xfrm>
          <a:prstGeom prst="straightConnector1">
            <a:avLst/>
          </a:prstGeom>
          <a:noFill/>
          <a:ln w="15875" cap="flat" cmpd="sng">
            <a:solidFill>
              <a:srgbClr val="A5A5A5"/>
            </a:solidFill>
            <a:prstDash val="dot"/>
            <a:round/>
            <a:headEnd type="none" w="med" len="med"/>
            <a:tailEnd type="triangle" w="lg" len="lg"/>
          </a:ln>
        </p:spPr>
      </p:cxnSp>
      <p:sp>
        <p:nvSpPr>
          <p:cNvPr id="37" name="Shape 529"/>
          <p:cNvSpPr/>
          <p:nvPr/>
        </p:nvSpPr>
        <p:spPr>
          <a:xfrm>
            <a:off x="9413469" y="3166447"/>
            <a:ext cx="1291418" cy="12914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38" name="Shape 537"/>
          <p:cNvSpPr txBox="1"/>
          <p:nvPr/>
        </p:nvSpPr>
        <p:spPr>
          <a:xfrm>
            <a:off x="9531831" y="3503619"/>
            <a:ext cx="1149637" cy="11651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1200" smtClean="0">
                <a:solidFill>
                  <a:schemeClr val="lt1"/>
                </a:solidFill>
              </a:rPr>
              <a:t>Monetary savings: Man-hours </a:t>
            </a:r>
            <a:r>
              <a:rPr lang="en-US" sz="1200" dirty="0" smtClean="0">
                <a:solidFill>
                  <a:schemeClr val="lt1"/>
                </a:solidFill>
              </a:rPr>
              <a:t>saved</a:t>
            </a:r>
            <a:endParaRPr lang="en" sz="1200" dirty="0">
              <a:solidFill>
                <a:schemeClr val="lt1"/>
              </a:solidFill>
            </a:endParaRPr>
          </a:p>
        </p:txBody>
      </p:sp>
      <p:cxnSp>
        <p:nvCxnSpPr>
          <p:cNvPr id="41" name="Shape 518"/>
          <p:cNvCxnSpPr/>
          <p:nvPr/>
        </p:nvCxnSpPr>
        <p:spPr>
          <a:xfrm>
            <a:off x="6876809" y="4457865"/>
            <a:ext cx="1871851" cy="596767"/>
          </a:xfrm>
          <a:prstGeom prst="straightConnector1">
            <a:avLst/>
          </a:prstGeom>
          <a:noFill/>
          <a:ln w="15875" cap="flat" cmpd="sng">
            <a:solidFill>
              <a:srgbClr val="A5A5A5"/>
            </a:solidFill>
            <a:prstDash val="dot"/>
            <a:round/>
            <a:headEnd type="none" w="med" len="med"/>
            <a:tailEnd type="triangle" w="lg" len="lg"/>
          </a:ln>
        </p:spPr>
      </p:cxnSp>
      <p:sp>
        <p:nvSpPr>
          <p:cNvPr id="42" name="Shape 530"/>
          <p:cNvSpPr/>
          <p:nvPr/>
        </p:nvSpPr>
        <p:spPr>
          <a:xfrm>
            <a:off x="8748659" y="4515079"/>
            <a:ext cx="1256467" cy="12564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43" name="Shape 537"/>
          <p:cNvSpPr txBox="1"/>
          <p:nvPr/>
        </p:nvSpPr>
        <p:spPr>
          <a:xfrm>
            <a:off x="8773291" y="4728141"/>
            <a:ext cx="1271624" cy="6529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1200" smtClean="0">
                <a:solidFill>
                  <a:schemeClr val="lt1"/>
                </a:solidFill>
              </a:rPr>
              <a:t>Monetary savings: Less </a:t>
            </a:r>
            <a:r>
              <a:rPr lang="en-US" sz="1200" dirty="0" smtClean="0">
                <a:solidFill>
                  <a:schemeClr val="lt1"/>
                </a:solidFill>
              </a:rPr>
              <a:t>fines and compensation</a:t>
            </a:r>
            <a:endParaRPr lang="en" sz="1200" dirty="0">
              <a:solidFill>
                <a:schemeClr val="lt1"/>
              </a:solidFill>
            </a:endParaRPr>
          </a:p>
        </p:txBody>
      </p:sp>
      <p:sp>
        <p:nvSpPr>
          <p:cNvPr id="20" name="Shape 521"/>
          <p:cNvSpPr/>
          <p:nvPr/>
        </p:nvSpPr>
        <p:spPr>
          <a:xfrm>
            <a:off x="3113578" y="2778854"/>
            <a:ext cx="1840906" cy="1840906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1" name="Shape 523"/>
          <p:cNvSpPr txBox="1"/>
          <p:nvPr/>
        </p:nvSpPr>
        <p:spPr>
          <a:xfrm>
            <a:off x="3087177" y="3530836"/>
            <a:ext cx="1877950" cy="3369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b="1" dirty="0" smtClean="0">
                <a:solidFill>
                  <a:srgbClr val="3F3F3F"/>
                </a:solidFill>
              </a:rPr>
              <a:t>Benefits</a:t>
            </a:r>
            <a:endParaRPr lang="en" b="1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67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7" grpId="0" animBg="1"/>
      <p:bldP spid="38" grpId="0"/>
      <p:bldP spid="42" grpId="0" animBg="1"/>
      <p:bldP spid="4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="" xmlns:a16="http://schemas.microsoft.com/office/drawing/2014/main" id="{66173A04-A666-4DD7-951A-65307354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7" y="1511128"/>
            <a:ext cx="3284612" cy="328461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2D33308A-BF0E-4BCB-A070-23FE41B87B5E}"/>
              </a:ext>
            </a:extLst>
          </p:cNvPr>
          <p:cNvCxnSpPr>
            <a:cxnSpLocks/>
          </p:cNvCxnSpPr>
          <p:nvPr/>
        </p:nvCxnSpPr>
        <p:spPr>
          <a:xfrm flipV="1">
            <a:off x="4371338" y="4417568"/>
            <a:ext cx="3279142" cy="22572"/>
          </a:xfrm>
          <a:prstGeom prst="straightConnector1">
            <a:avLst/>
          </a:prstGeom>
          <a:ln w="69850">
            <a:solidFill>
              <a:schemeClr val="bg2"/>
            </a:solidFill>
            <a:headEnd type="triangl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2A86AC7F-58E6-4FCD-A5E6-FC8D13125826}"/>
              </a:ext>
            </a:extLst>
          </p:cNvPr>
          <p:cNvCxnSpPr>
            <a:cxnSpLocks/>
          </p:cNvCxnSpPr>
          <p:nvPr/>
        </p:nvCxnSpPr>
        <p:spPr>
          <a:xfrm>
            <a:off x="4575813" y="3527545"/>
            <a:ext cx="3074667" cy="12199"/>
          </a:xfrm>
          <a:prstGeom prst="straightConnector1">
            <a:avLst/>
          </a:prstGeom>
          <a:ln w="69850">
            <a:solidFill>
              <a:schemeClr val="bg2"/>
            </a:solidFill>
            <a:headEnd type="triangl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C5E9926E-5A76-45AF-8F43-387E949246AE}"/>
              </a:ext>
            </a:extLst>
          </p:cNvPr>
          <p:cNvCxnSpPr>
            <a:cxnSpLocks/>
          </p:cNvCxnSpPr>
          <p:nvPr/>
        </p:nvCxnSpPr>
        <p:spPr>
          <a:xfrm>
            <a:off x="5376934" y="2723986"/>
            <a:ext cx="2273546" cy="11086"/>
          </a:xfrm>
          <a:prstGeom prst="straightConnector1">
            <a:avLst/>
          </a:prstGeom>
          <a:ln w="69850">
            <a:solidFill>
              <a:schemeClr val="bg2"/>
            </a:solidFill>
            <a:headEnd type="triangl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E34EECF-B1A9-4257-8421-E703739E85F4}"/>
              </a:ext>
            </a:extLst>
          </p:cNvPr>
          <p:cNvSpPr txBox="1"/>
          <p:nvPr/>
        </p:nvSpPr>
        <p:spPr>
          <a:xfrm>
            <a:off x="7650477" y="4161950"/>
            <a:ext cx="3696849" cy="64633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Lack of real-time checking and management system</a:t>
            </a:r>
            <a:endParaRPr lang="en-SG" dirty="0">
              <a:solidFill>
                <a:schemeClr val="accent1">
                  <a:lumMod val="60000"/>
                  <a:lumOff val="4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9888933-4908-45B0-8463-03DCC1A652FA}"/>
              </a:ext>
            </a:extLst>
          </p:cNvPr>
          <p:cNvSpPr txBox="1"/>
          <p:nvPr/>
        </p:nvSpPr>
        <p:spPr>
          <a:xfrm>
            <a:off x="7650479" y="3262927"/>
            <a:ext cx="3696849" cy="64633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Inefficient problem identification and solving process</a:t>
            </a:r>
            <a:endParaRPr lang="en-SG" dirty="0">
              <a:solidFill>
                <a:schemeClr val="accent1">
                  <a:lumMod val="60000"/>
                  <a:lumOff val="4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D424355-BCDA-4EF5-99D9-393F52E3CD4C}"/>
              </a:ext>
            </a:extLst>
          </p:cNvPr>
          <p:cNvSpPr txBox="1"/>
          <p:nvPr/>
        </p:nvSpPr>
        <p:spPr>
          <a:xfrm>
            <a:off x="7650478" y="2388921"/>
            <a:ext cx="3696849" cy="64633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Focus on corrective measures instead of preventive actions</a:t>
            </a:r>
            <a:endParaRPr lang="en-SG" dirty="0">
              <a:solidFill>
                <a:schemeClr val="accent1">
                  <a:lumMod val="60000"/>
                  <a:lumOff val="4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563" y="2516067"/>
            <a:ext cx="812800" cy="812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684" y="2516067"/>
            <a:ext cx="812800" cy="81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3701" y="3897163"/>
            <a:ext cx="1175906" cy="11759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632662" y="2836334"/>
            <a:ext cx="1210153" cy="1382420"/>
          </a:xfrm>
          <a:prstGeom prst="rect">
            <a:avLst/>
          </a:prstGeom>
        </p:spPr>
      </p:pic>
      <p:sp>
        <p:nvSpPr>
          <p:cNvPr id="24" name="Oval Callout 23"/>
          <p:cNvSpPr/>
          <p:nvPr/>
        </p:nvSpPr>
        <p:spPr>
          <a:xfrm>
            <a:off x="392566" y="2835262"/>
            <a:ext cx="2107598" cy="928010"/>
          </a:xfrm>
          <a:prstGeom prst="wedgeEllipseCallout">
            <a:avLst>
              <a:gd name="adj1" fmla="val 88470"/>
              <a:gd name="adj2" fmla="val -41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Designing out root causes</a:t>
            </a:r>
            <a:endParaRPr lang="en-US" dirty="0"/>
          </a:p>
        </p:txBody>
      </p:sp>
      <p:sp>
        <p:nvSpPr>
          <p:cNvPr id="26" name="Oval Callout 25"/>
          <p:cNvSpPr/>
          <p:nvPr/>
        </p:nvSpPr>
        <p:spPr>
          <a:xfrm>
            <a:off x="435096" y="4428854"/>
            <a:ext cx="2731634" cy="1764314"/>
          </a:xfrm>
          <a:prstGeom prst="wedgeEllipseCallout">
            <a:avLst>
              <a:gd name="adj1" fmla="val 77674"/>
              <a:gd name="adj2" fmla="val -9583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Outsourcing of </a:t>
            </a:r>
            <a:r>
              <a:rPr lang="en-US" smtClean="0"/>
              <a:t>skilled expertise &amp; Machine Learning</a:t>
            </a:r>
            <a:endParaRPr lang="en-US" dirty="0"/>
          </a:p>
        </p:txBody>
      </p:sp>
      <p:sp>
        <p:nvSpPr>
          <p:cNvPr id="27" name="Oval Callout 26"/>
          <p:cNvSpPr/>
          <p:nvPr/>
        </p:nvSpPr>
        <p:spPr>
          <a:xfrm>
            <a:off x="3357927" y="5328687"/>
            <a:ext cx="2652982" cy="1094804"/>
          </a:xfrm>
          <a:prstGeom prst="wedgeEllipseCallout">
            <a:avLst>
              <a:gd name="adj1" fmla="val -16469"/>
              <a:gd name="adj2" fmla="val -10464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</a:t>
            </a:r>
            <a:r>
              <a:rPr lang="en-US" dirty="0"/>
              <a:t>L</a:t>
            </a:r>
            <a:r>
              <a:rPr lang="en-US" dirty="0" smtClean="0"/>
              <a:t>ine </a:t>
            </a:r>
            <a:r>
              <a:rPr lang="en-US" dirty="0" smtClean="0"/>
              <a:t>of </a:t>
            </a:r>
            <a:r>
              <a:rPr lang="en-US" dirty="0" err="1" smtClean="0"/>
              <a:t>Defence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D0B16150-4772-45B9-BD84-24D647BC3D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66" y="149251"/>
            <a:ext cx="675280" cy="67528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3449828" cy="313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Hard Benefits: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4237738" y="522577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Addressing problems identified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98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4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66173A04-A666-4DD7-951A-653073549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274" y="1551461"/>
            <a:ext cx="3883146" cy="3883146"/>
          </a:xfrm>
          <a:prstGeom prst="rect">
            <a:avLst/>
          </a:prstGeom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xmlns="" id="{B59D3A78-31F0-47B1-8363-195FAF521AF3}"/>
              </a:ext>
            </a:extLst>
          </p:cNvPr>
          <p:cNvSpPr txBox="1"/>
          <p:nvPr/>
        </p:nvSpPr>
        <p:spPr>
          <a:xfrm>
            <a:off x="3302598" y="5458478"/>
            <a:ext cx="127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Gill Sans MT" panose="020B0502020104020203" pitchFamily="34" charset="0"/>
              </a:rPr>
              <a:t>Elite Bank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D33308A-BF0E-4BCB-A070-23FE41B87B5E}"/>
              </a:ext>
            </a:extLst>
          </p:cNvPr>
          <p:cNvCxnSpPr>
            <a:cxnSpLocks/>
          </p:cNvCxnSpPr>
          <p:nvPr/>
        </p:nvCxnSpPr>
        <p:spPr>
          <a:xfrm flipV="1">
            <a:off x="4371338" y="4773168"/>
            <a:ext cx="3279142" cy="22572"/>
          </a:xfrm>
          <a:prstGeom prst="straightConnector1">
            <a:avLst/>
          </a:prstGeom>
          <a:ln w="69850">
            <a:solidFill>
              <a:schemeClr val="bg2"/>
            </a:solidFill>
            <a:headEnd type="triangl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2A86AC7F-58E6-4FCD-A5E6-FC8D13125826}"/>
              </a:ext>
            </a:extLst>
          </p:cNvPr>
          <p:cNvCxnSpPr>
            <a:cxnSpLocks/>
          </p:cNvCxnSpPr>
          <p:nvPr/>
        </p:nvCxnSpPr>
        <p:spPr>
          <a:xfrm>
            <a:off x="4575813" y="3883145"/>
            <a:ext cx="3074667" cy="12199"/>
          </a:xfrm>
          <a:prstGeom prst="straightConnector1">
            <a:avLst/>
          </a:prstGeom>
          <a:ln w="69850">
            <a:solidFill>
              <a:schemeClr val="bg2"/>
            </a:solidFill>
            <a:headEnd type="triangl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C5E9926E-5A76-45AF-8F43-387E949246AE}"/>
              </a:ext>
            </a:extLst>
          </p:cNvPr>
          <p:cNvCxnSpPr>
            <a:cxnSpLocks/>
          </p:cNvCxnSpPr>
          <p:nvPr/>
        </p:nvCxnSpPr>
        <p:spPr>
          <a:xfrm>
            <a:off x="5376934" y="3079586"/>
            <a:ext cx="2273546" cy="11086"/>
          </a:xfrm>
          <a:prstGeom prst="straightConnector1">
            <a:avLst/>
          </a:prstGeom>
          <a:ln w="69850">
            <a:solidFill>
              <a:schemeClr val="bg2"/>
            </a:solidFill>
            <a:headEnd type="triangl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E37D519-C141-43CE-89A3-AE5266FCCFB3}"/>
              </a:ext>
            </a:extLst>
          </p:cNvPr>
          <p:cNvSpPr/>
          <p:nvPr/>
        </p:nvSpPr>
        <p:spPr>
          <a:xfrm>
            <a:off x="3206187" y="3592611"/>
            <a:ext cx="1230148" cy="62138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759805B-C7F9-4D65-A39D-AC9C73BC2D44}"/>
              </a:ext>
            </a:extLst>
          </p:cNvPr>
          <p:cNvSpPr/>
          <p:nvPr/>
        </p:nvSpPr>
        <p:spPr>
          <a:xfrm>
            <a:off x="3365090" y="4284120"/>
            <a:ext cx="856390" cy="10803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CB5358F6-E8B3-41CC-99E1-9557A1022812}"/>
              </a:ext>
            </a:extLst>
          </p:cNvPr>
          <p:cNvSpPr/>
          <p:nvPr/>
        </p:nvSpPr>
        <p:spPr>
          <a:xfrm>
            <a:off x="4776099" y="2770566"/>
            <a:ext cx="494358" cy="5980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19BE3D76-C894-4BC1-83C9-CF5B11FF25B2}"/>
              </a:ext>
            </a:extLst>
          </p:cNvPr>
          <p:cNvSpPr/>
          <p:nvPr/>
        </p:nvSpPr>
        <p:spPr>
          <a:xfrm>
            <a:off x="2417768" y="2770566"/>
            <a:ext cx="494358" cy="5980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E34EECF-B1A9-4257-8421-E703739E85F4}"/>
              </a:ext>
            </a:extLst>
          </p:cNvPr>
          <p:cNvSpPr txBox="1"/>
          <p:nvPr/>
        </p:nvSpPr>
        <p:spPr>
          <a:xfrm>
            <a:off x="7650478" y="4580823"/>
            <a:ext cx="3931922" cy="36933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Lack of real-time management</a:t>
            </a:r>
            <a:endParaRPr lang="en-SG" dirty="0">
              <a:solidFill>
                <a:schemeClr val="accent1">
                  <a:lumMod val="60000"/>
                  <a:lumOff val="4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9888933-4908-45B0-8463-03DCC1A652FA}"/>
              </a:ext>
            </a:extLst>
          </p:cNvPr>
          <p:cNvSpPr txBox="1"/>
          <p:nvPr/>
        </p:nvSpPr>
        <p:spPr>
          <a:xfrm>
            <a:off x="7650479" y="3713642"/>
            <a:ext cx="3931921" cy="36933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Inefficient problem-solving process</a:t>
            </a:r>
            <a:endParaRPr lang="en-SG" dirty="0">
              <a:solidFill>
                <a:schemeClr val="accent1">
                  <a:lumMod val="60000"/>
                  <a:lumOff val="4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D424355-BCDA-4EF5-99D9-393F52E3CD4C}"/>
              </a:ext>
            </a:extLst>
          </p:cNvPr>
          <p:cNvSpPr txBox="1"/>
          <p:nvPr/>
        </p:nvSpPr>
        <p:spPr>
          <a:xfrm>
            <a:off x="7650658" y="2885660"/>
            <a:ext cx="3931922" cy="36933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C</a:t>
            </a:r>
            <a:r>
              <a:rPr lang="en-SG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orrective </a:t>
            </a:r>
            <a:r>
              <a:rPr lang="en-SG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over preventive</a:t>
            </a:r>
            <a:endParaRPr lang="en-SG" dirty="0">
              <a:solidFill>
                <a:schemeClr val="accent1">
                  <a:lumMod val="60000"/>
                  <a:lumOff val="4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182" y="596619"/>
            <a:ext cx="2177005" cy="340931"/>
          </a:xfrm>
        </p:spPr>
        <p:txBody>
          <a:bodyPr>
            <a:noAutofit/>
          </a:bodyPr>
          <a:lstStyle/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Problem</a:t>
            </a:r>
          </a:p>
        </p:txBody>
      </p:sp>
      <p:sp>
        <p:nvSpPr>
          <p:cNvPr id="18" name="Shape 1624">
            <a:extLst>
              <a:ext uri="{FF2B5EF4-FFF2-40B4-BE49-F238E27FC236}">
                <a16:creationId xmlns:a16="http://schemas.microsoft.com/office/drawing/2014/main" xmlns="" id="{BA93D27C-7340-458B-B920-2FE5EBDE77D7}"/>
              </a:ext>
            </a:extLst>
          </p:cNvPr>
          <p:cNvSpPr/>
          <p:nvPr/>
        </p:nvSpPr>
        <p:spPr>
          <a:xfrm>
            <a:off x="308621" y="159456"/>
            <a:ext cx="663133" cy="787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5" extrusionOk="0">
                <a:moveTo>
                  <a:pt x="21600" y="8147"/>
                </a:moveTo>
                <a:cubicBezTo>
                  <a:pt x="21600" y="10732"/>
                  <a:pt x="20133" y="13077"/>
                  <a:pt x="17860" y="14596"/>
                </a:cubicBezTo>
                <a:lnTo>
                  <a:pt x="17860" y="21555"/>
                </a:lnTo>
                <a:lnTo>
                  <a:pt x="7480" y="21555"/>
                </a:lnTo>
                <a:lnTo>
                  <a:pt x="7480" y="19045"/>
                </a:lnTo>
                <a:lnTo>
                  <a:pt x="5959" y="19045"/>
                </a:lnTo>
                <a:cubicBezTo>
                  <a:pt x="3848" y="19045"/>
                  <a:pt x="2130" y="17602"/>
                  <a:pt x="2130" y="15828"/>
                </a:cubicBezTo>
                <a:lnTo>
                  <a:pt x="2130" y="13543"/>
                </a:lnTo>
                <a:lnTo>
                  <a:pt x="805" y="13543"/>
                </a:lnTo>
                <a:cubicBezTo>
                  <a:pt x="358" y="13543"/>
                  <a:pt x="0" y="13243"/>
                  <a:pt x="0" y="12852"/>
                </a:cubicBezTo>
                <a:cubicBezTo>
                  <a:pt x="0" y="12777"/>
                  <a:pt x="0" y="12687"/>
                  <a:pt x="54" y="12596"/>
                </a:cubicBezTo>
                <a:lnTo>
                  <a:pt x="2076" y="8312"/>
                </a:lnTo>
                <a:cubicBezTo>
                  <a:pt x="2076" y="8312"/>
                  <a:pt x="2273" y="6539"/>
                  <a:pt x="2487" y="5862"/>
                </a:cubicBezTo>
                <a:cubicBezTo>
                  <a:pt x="3346" y="2811"/>
                  <a:pt x="7373" y="0"/>
                  <a:pt x="11829" y="0"/>
                </a:cubicBezTo>
                <a:cubicBezTo>
                  <a:pt x="17216" y="-45"/>
                  <a:pt x="21600" y="3608"/>
                  <a:pt x="21600" y="8147"/>
                </a:cubicBezTo>
                <a:close/>
                <a:moveTo>
                  <a:pt x="5619" y="9004"/>
                </a:moveTo>
                <a:cubicBezTo>
                  <a:pt x="5619" y="8493"/>
                  <a:pt x="5082" y="8102"/>
                  <a:pt x="4492" y="8102"/>
                </a:cubicBezTo>
                <a:cubicBezTo>
                  <a:pt x="3883" y="8102"/>
                  <a:pt x="3436" y="8538"/>
                  <a:pt x="3436" y="9004"/>
                </a:cubicBezTo>
                <a:cubicBezTo>
                  <a:pt x="3436" y="9500"/>
                  <a:pt x="3937" y="9936"/>
                  <a:pt x="4492" y="9936"/>
                </a:cubicBezTo>
                <a:cubicBezTo>
                  <a:pt x="5100" y="9891"/>
                  <a:pt x="5619" y="9500"/>
                  <a:pt x="5619" y="9004"/>
                </a:cubicBezTo>
                <a:close/>
                <a:moveTo>
                  <a:pt x="20347" y="8027"/>
                </a:moveTo>
                <a:cubicBezTo>
                  <a:pt x="20347" y="4119"/>
                  <a:pt x="16553" y="932"/>
                  <a:pt x="11918" y="932"/>
                </a:cubicBezTo>
                <a:cubicBezTo>
                  <a:pt x="9503" y="932"/>
                  <a:pt x="7319" y="1789"/>
                  <a:pt x="5762" y="3187"/>
                </a:cubicBezTo>
                <a:cubicBezTo>
                  <a:pt x="5762" y="3187"/>
                  <a:pt x="5655" y="8823"/>
                  <a:pt x="13279" y="8959"/>
                </a:cubicBezTo>
                <a:cubicBezTo>
                  <a:pt x="18576" y="8959"/>
                  <a:pt x="18164" y="12732"/>
                  <a:pt x="18164" y="12732"/>
                </a:cubicBezTo>
                <a:cubicBezTo>
                  <a:pt x="19524" y="11499"/>
                  <a:pt x="20347" y="9846"/>
                  <a:pt x="20347" y="8027"/>
                </a:cubicBezTo>
                <a:close/>
              </a:path>
            </a:pathLst>
          </a:custGeom>
          <a:solidFill>
            <a:srgbClr val="F1C7CF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096" y="10207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7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2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1102156" y="4463810"/>
            <a:ext cx="4533100" cy="190132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Streamlining of problem identification &amp; solving process</a:t>
            </a:r>
          </a:p>
        </p:txBody>
      </p:sp>
      <p:grpSp>
        <p:nvGrpSpPr>
          <p:cNvPr id="41" name="Shape 468"/>
          <p:cNvGrpSpPr/>
          <p:nvPr/>
        </p:nvGrpSpPr>
        <p:grpSpPr>
          <a:xfrm>
            <a:off x="2408567" y="2092963"/>
            <a:ext cx="1823045" cy="1814176"/>
            <a:chOff x="1235575" y="1353748"/>
            <a:chExt cx="1195786" cy="1195786"/>
          </a:xfrm>
        </p:grpSpPr>
        <p:sp>
          <p:nvSpPr>
            <p:cNvPr id="42" name="Shape 469"/>
            <p:cNvSpPr/>
            <p:nvPr/>
          </p:nvSpPr>
          <p:spPr>
            <a:xfrm rot="8100000">
              <a:off x="1235575" y="1353748"/>
              <a:ext cx="1195786" cy="1195786"/>
            </a:xfrm>
            <a:prstGeom prst="teardrop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43" name="Shape 470"/>
            <p:cNvSpPr/>
            <p:nvPr/>
          </p:nvSpPr>
          <p:spPr>
            <a:xfrm>
              <a:off x="1304384" y="1422558"/>
              <a:ext cx="1014411" cy="1014411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6809389" y="4463810"/>
            <a:ext cx="4413069" cy="1901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2. Reduced frequency and complexity of mistakes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6" y="2562755"/>
            <a:ext cx="874593" cy="874593"/>
          </a:xfrm>
          <a:prstGeom prst="rect">
            <a:avLst/>
          </a:prstGeom>
        </p:spPr>
      </p:pic>
      <p:grpSp>
        <p:nvGrpSpPr>
          <p:cNvPr id="53" name="Shape 468"/>
          <p:cNvGrpSpPr/>
          <p:nvPr/>
        </p:nvGrpSpPr>
        <p:grpSpPr>
          <a:xfrm>
            <a:off x="7965384" y="2112022"/>
            <a:ext cx="1823045" cy="1814176"/>
            <a:chOff x="1235575" y="1353748"/>
            <a:chExt cx="1195786" cy="1195786"/>
          </a:xfrm>
        </p:grpSpPr>
        <p:sp>
          <p:nvSpPr>
            <p:cNvPr id="54" name="Shape 469"/>
            <p:cNvSpPr/>
            <p:nvPr/>
          </p:nvSpPr>
          <p:spPr>
            <a:xfrm rot="8100000">
              <a:off x="1235575" y="1353748"/>
              <a:ext cx="1195786" cy="1195786"/>
            </a:xfrm>
            <a:prstGeom prst="teardrop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55" name="Shape 470"/>
            <p:cNvSpPr/>
            <p:nvPr/>
          </p:nvSpPr>
          <p:spPr>
            <a:xfrm>
              <a:off x="1304384" y="1422558"/>
              <a:ext cx="1014411" cy="1014411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595959"/>
                </a:solidFill>
              </a:endParaRP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41" y="2523755"/>
            <a:ext cx="941731" cy="94173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0B16150-4772-45B9-BD84-24D647BC3D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66" y="149251"/>
            <a:ext cx="675280" cy="67528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3449828" cy="313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Hard Benefits: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4237738" y="501312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Monetary saving </a:t>
            </a:r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  <a:sym typeface="Wingdings"/>
              </a:rPr>
              <a:t> </a:t>
            </a:r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man-hours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  <p:bldP spid="4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858988"/>
              </p:ext>
            </p:extLst>
          </p:nvPr>
        </p:nvGraphicFramePr>
        <p:xfrm>
          <a:off x="659218" y="1648158"/>
          <a:ext cx="10845211" cy="4271788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996607"/>
                <a:gridCol w="1588210"/>
                <a:gridCol w="1924632"/>
                <a:gridCol w="5335762"/>
              </a:tblGrid>
              <a:tr h="59971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effectLst/>
                        </a:rPr>
                        <a:t>Category </a:t>
                      </a:r>
                      <a:endParaRPr lang="en-US" sz="2000" b="1" dirty="0">
                        <a:effectLst/>
                      </a:endParaRPr>
                    </a:p>
                  </a:txBody>
                  <a:tcPr marL="27333" marR="27333" marT="27333" marB="27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effectLst/>
                        </a:rPr>
                        <a:t>Original Required Capacity </a:t>
                      </a:r>
                      <a:endParaRPr lang="en-US" sz="2000" b="1" dirty="0">
                        <a:effectLst/>
                      </a:endParaRPr>
                    </a:p>
                  </a:txBody>
                  <a:tcPr marL="27333" marR="27333" marT="27333" marB="27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 smtClean="0">
                          <a:effectLst/>
                        </a:rPr>
                        <a:t>Improved</a:t>
                      </a:r>
                      <a:r>
                        <a:rPr 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 smtClean="0">
                          <a:effectLst/>
                        </a:rPr>
                        <a:t>Required </a:t>
                      </a:r>
                      <a:r>
                        <a:rPr lang="en-US" sz="1200" b="1" u="none" strike="noStrike" dirty="0">
                          <a:effectLst/>
                        </a:rPr>
                        <a:t>Capacity</a:t>
                      </a:r>
                      <a:endParaRPr lang="en-US" sz="2000" b="1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effectLst/>
                        </a:rPr>
                        <a:t>(Estimated)</a:t>
                      </a:r>
                      <a:endParaRPr lang="en-US" sz="2000" b="1" dirty="0">
                        <a:effectLst/>
                      </a:endParaRPr>
                    </a:p>
                  </a:txBody>
                  <a:tcPr marL="27333" marR="27333" marT="27333" marB="27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effectLst/>
                        </a:rPr>
                        <a:t>Justification</a:t>
                      </a:r>
                      <a:endParaRPr lang="en-US" sz="2000" b="1" dirty="0">
                        <a:effectLst/>
                      </a:endParaRPr>
                    </a:p>
                  </a:txBody>
                  <a:tcPr marL="27333" marR="27333" marT="27333" marB="273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3250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P&amp;L reporting</a:t>
                      </a:r>
                      <a:endParaRPr lang="en-US" sz="1600" dirty="0">
                        <a:effectLst/>
                      </a:endParaRPr>
                    </a:p>
                  </a:txBody>
                  <a:tcPr marL="27333" marR="27333" marT="27333" marB="273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strike="noStrike" dirty="0" smtClean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 smtClean="0">
                          <a:effectLst/>
                        </a:rPr>
                        <a:t>75</a:t>
                      </a:r>
                      <a:endParaRPr lang="en-US" sz="1600" dirty="0">
                        <a:effectLst/>
                      </a:endParaRPr>
                    </a:p>
                  </a:txBody>
                  <a:tcPr marL="27333" marR="27333" marT="27333" marB="273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strike="noStrike" dirty="0" smtClean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 smtClean="0">
                          <a:effectLst/>
                        </a:rPr>
                        <a:t>32</a:t>
                      </a:r>
                      <a:endParaRPr lang="en-US" sz="1600" dirty="0">
                        <a:effectLst/>
                      </a:endParaRPr>
                    </a:p>
                  </a:txBody>
                  <a:tcPr marL="27333" marR="27333" marT="27333" marB="273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Auto-generation of</a:t>
                      </a:r>
                      <a:r>
                        <a:rPr lang="en-US" sz="1600" baseline="0" dirty="0" smtClean="0">
                          <a:effectLst/>
                        </a:rPr>
                        <a:t> P&amp;L Reports</a:t>
                      </a: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Investigation</a:t>
                      </a:r>
                      <a:r>
                        <a:rPr lang="en-US" sz="1600" baseline="0" dirty="0" smtClean="0">
                          <a:effectLst/>
                        </a:rPr>
                        <a:t> of discrepancies are outsourced to Core Team of Analyst</a:t>
                      </a: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Expected</a:t>
                      </a:r>
                      <a:r>
                        <a:rPr lang="en-US" sz="1600" baseline="0" dirty="0" smtClean="0">
                          <a:effectLst/>
                        </a:rPr>
                        <a:t> to have reduced P&amp;L suspension</a:t>
                      </a:r>
                      <a:endParaRPr lang="en-US" sz="1600" dirty="0">
                        <a:effectLst/>
                      </a:endParaRPr>
                    </a:p>
                  </a:txBody>
                  <a:tcPr marL="27333" marR="27333" marT="27333" marB="273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939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Ledger control</a:t>
                      </a:r>
                      <a:endParaRPr lang="en-US" sz="1600" dirty="0">
                        <a:effectLst/>
                      </a:endParaRPr>
                    </a:p>
                  </a:txBody>
                  <a:tcPr marL="27333" marR="27333" marT="27333" marB="273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 smtClean="0">
                          <a:effectLst/>
                        </a:rPr>
                        <a:t>65</a:t>
                      </a:r>
                      <a:endParaRPr lang="en-US" sz="1600" dirty="0">
                        <a:effectLst/>
                      </a:endParaRPr>
                    </a:p>
                  </a:txBody>
                  <a:tcPr marL="27333" marR="27333" marT="27333" marB="273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600" u="none" strike="noStrike" dirty="0" smtClean="0">
                          <a:effectLst/>
                        </a:rPr>
                        <a:t>55</a:t>
                      </a:r>
                      <a:endParaRPr lang="is-IS" sz="1600" dirty="0">
                        <a:effectLst/>
                      </a:endParaRPr>
                    </a:p>
                  </a:txBody>
                  <a:tcPr marL="27333" marR="27333" marT="27333" marB="273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P&amp;L</a:t>
                      </a:r>
                      <a:r>
                        <a:rPr lang="en-US" sz="1600" baseline="0" dirty="0" smtClean="0">
                          <a:effectLst/>
                        </a:rPr>
                        <a:t> Team is still expected to close the ledger</a:t>
                      </a: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600" baseline="0" dirty="0" err="1" smtClean="0">
                          <a:effectLst/>
                        </a:rPr>
                        <a:t>CheckBot</a:t>
                      </a:r>
                      <a:r>
                        <a:rPr lang="en-US" sz="1600" baseline="0" dirty="0" smtClean="0">
                          <a:effectLst/>
                        </a:rPr>
                        <a:t> system unable to adjust quickly to various financial regulations </a:t>
                      </a:r>
                      <a:endParaRPr lang="en-US" sz="1600" dirty="0">
                        <a:effectLst/>
                      </a:endParaRPr>
                    </a:p>
                  </a:txBody>
                  <a:tcPr marL="27333" marR="27333" marT="27333" marB="273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547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Market data integrity</a:t>
                      </a:r>
                      <a:endParaRPr lang="en-US" sz="1600" dirty="0">
                        <a:effectLst/>
                      </a:endParaRPr>
                    </a:p>
                  </a:txBody>
                  <a:tcPr marL="27333" marR="27333" marT="27333" marB="273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 smtClean="0">
                          <a:effectLst/>
                        </a:rPr>
                        <a:t>15</a:t>
                      </a:r>
                      <a:endParaRPr lang="en-US" sz="1600" dirty="0">
                        <a:effectLst/>
                      </a:endParaRPr>
                    </a:p>
                  </a:txBody>
                  <a:tcPr marL="27333" marR="27333" marT="27333" marB="273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 smtClean="0">
                          <a:effectLst/>
                        </a:rPr>
                        <a:t>5</a:t>
                      </a:r>
                      <a:endParaRPr lang="is-IS" sz="1600" dirty="0">
                        <a:effectLst/>
                      </a:endParaRPr>
                    </a:p>
                  </a:txBody>
                  <a:tcPr marL="27333" marR="27333" marT="27333" marB="273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Data</a:t>
                      </a:r>
                      <a:r>
                        <a:rPr lang="en-US" sz="1600" baseline="0" dirty="0" smtClean="0">
                          <a:effectLst/>
                        </a:rPr>
                        <a:t> input are verified by Enhanced Market Box at early stage </a:t>
                      </a:r>
                      <a:endParaRPr lang="en-US" sz="1600" dirty="0">
                        <a:effectLst/>
                      </a:endParaRPr>
                    </a:p>
                  </a:txBody>
                  <a:tcPr marL="27333" marR="27333" marT="27333" marB="273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976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Others</a:t>
                      </a:r>
                      <a:endParaRPr lang="en-US" sz="1600" dirty="0">
                        <a:effectLst/>
                      </a:endParaRPr>
                    </a:p>
                  </a:txBody>
                  <a:tcPr marL="27333" marR="27333" marT="27333" marB="273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30</a:t>
                      </a:r>
                      <a:endParaRPr lang="en-US" sz="1600" dirty="0">
                        <a:effectLst/>
                      </a:endParaRPr>
                    </a:p>
                  </a:txBody>
                  <a:tcPr marL="27333" marR="27333" marT="27333" marB="273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600" u="none" strike="noStrike" dirty="0">
                          <a:effectLst/>
                        </a:rPr>
                        <a:t>25</a:t>
                      </a:r>
                      <a:endParaRPr lang="is-IS" sz="1600" dirty="0">
                        <a:effectLst/>
                      </a:endParaRPr>
                    </a:p>
                  </a:txBody>
                  <a:tcPr marL="27333" marR="27333" marT="27333" marB="273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 man-hour is still necessary to ensure the stability and robustness of 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CheckBot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600" dirty="0">
                        <a:effectLst/>
                      </a:endParaRPr>
                    </a:p>
                  </a:txBody>
                  <a:tcPr marL="27333" marR="27333" marT="27333" marB="273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9380409" y="1616547"/>
            <a:ext cx="3978573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0B16150-4772-45B9-BD84-24D647BC3D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66" y="149251"/>
            <a:ext cx="675280" cy="6752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3449828" cy="313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Hard Benefits: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4237738" y="501312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Monetary saving </a:t>
            </a:r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  <a:sym typeface="Wingdings"/>
              </a:rPr>
              <a:t> </a:t>
            </a:r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man-hours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54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96" y="2008573"/>
            <a:ext cx="8846543" cy="83884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Estimated improve </a:t>
            </a:r>
            <a:r>
              <a:rPr lang="en-US" sz="2400" dirty="0">
                <a:solidFill>
                  <a:schemeClr val="bg1"/>
                </a:solidFill>
              </a:rPr>
              <a:t>in efficiency = 68/185 = 0.368 = 37</a:t>
            </a:r>
            <a:r>
              <a:rPr lang="en-US" sz="2400" dirty="0" smtClean="0">
                <a:solidFill>
                  <a:schemeClr val="bg1"/>
                </a:solidFill>
              </a:rPr>
              <a:t>%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Shape 174"/>
          <p:cNvSpPr/>
          <p:nvPr/>
        </p:nvSpPr>
        <p:spPr>
          <a:xfrm>
            <a:off x="8767886" y="2320175"/>
            <a:ext cx="2215250" cy="2215250"/>
          </a:xfrm>
          <a:prstGeom prst="ellipse">
            <a:avLst/>
          </a:prstGeom>
          <a:solidFill>
            <a:schemeClr val="bg2"/>
          </a:solidFill>
          <a:ln w="508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8096" y="2505967"/>
            <a:ext cx="7928136" cy="232206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200" u="sng" dirty="0" smtClean="0">
                <a:solidFill>
                  <a:schemeClr val="bg1"/>
                </a:solidFill>
              </a:rPr>
              <a:t>Estimated potential </a:t>
            </a:r>
            <a:r>
              <a:rPr lang="en-US" sz="2200" u="sng" dirty="0">
                <a:solidFill>
                  <a:schemeClr val="bg1"/>
                </a:solidFill>
              </a:rPr>
              <a:t>reduction in headcount and manpower cost: </a:t>
            </a:r>
            <a:br>
              <a:rPr lang="en-US" sz="2200" u="sng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P&amp;L Reporting </a:t>
            </a:r>
            <a:r>
              <a:rPr lang="en-US" sz="2200" dirty="0" smtClean="0">
                <a:solidFill>
                  <a:schemeClr val="bg1"/>
                </a:solidFill>
              </a:rPr>
              <a:t>Team =  </a:t>
            </a:r>
            <a:r>
              <a:rPr lang="en-US" sz="2200" b="1" dirty="0">
                <a:solidFill>
                  <a:schemeClr val="bg1"/>
                </a:solidFill>
              </a:rPr>
              <a:t>4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Market DI </a:t>
            </a:r>
            <a:r>
              <a:rPr lang="en-US" sz="2200" dirty="0" smtClean="0">
                <a:solidFill>
                  <a:schemeClr val="bg1"/>
                </a:solidFill>
              </a:rPr>
              <a:t>Team = </a:t>
            </a:r>
            <a:r>
              <a:rPr lang="en-US" sz="2200" b="1" dirty="0">
                <a:solidFill>
                  <a:schemeClr val="bg1"/>
                </a:solidFill>
              </a:rPr>
              <a:t>1</a:t>
            </a:r>
            <a:r>
              <a:rPr lang="en-US" sz="2000" b="1" dirty="0">
                <a:solidFill>
                  <a:schemeClr val="bg1"/>
                </a:solidFill>
              </a:rPr>
              <a:t/>
            </a:r>
            <a:br>
              <a:rPr lang="en-US" sz="2000" b="1" dirty="0">
                <a:solidFill>
                  <a:schemeClr val="bg1"/>
                </a:solidFill>
              </a:rPr>
            </a:b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299" y="2757588"/>
            <a:ext cx="1340423" cy="134042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8096" y="4583028"/>
            <a:ext cx="7928136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bg1"/>
                </a:solidFill>
              </a:rPr>
              <a:t>The total saving on manpower cost per year = 5 x $58,500</a:t>
            </a:r>
            <a:r>
              <a:rPr lang="en-US" sz="2200" dirty="0" smtClean="0">
                <a:solidFill>
                  <a:schemeClr val="bg1"/>
                </a:solidFill>
              </a:rPr>
              <a:t>* 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bg1"/>
                </a:solidFill>
              </a:rPr>
              <a:t>				</a:t>
            </a:r>
            <a:r>
              <a:rPr lang="en-US" sz="2200" dirty="0" smtClean="0">
                <a:solidFill>
                  <a:schemeClr val="bg1"/>
                </a:solidFill>
              </a:rPr>
              <a:t>	       = </a:t>
            </a:r>
            <a:r>
              <a:rPr lang="en-US" sz="2200" b="1" u="sng" dirty="0">
                <a:solidFill>
                  <a:schemeClr val="bg1"/>
                </a:solidFill>
              </a:rPr>
              <a:t>$292,500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17512" y="6293914"/>
            <a:ext cx="9639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*Salary </a:t>
            </a:r>
            <a:r>
              <a:rPr lang="en-US" dirty="0">
                <a:solidFill>
                  <a:schemeClr val="bg1"/>
                </a:solidFill>
              </a:rPr>
              <a:t>of UBS SG Operations Analyst Salary per year as quoted from Glassdoor </a:t>
            </a:r>
            <a:r>
              <a:rPr lang="en-US" dirty="0" smtClean="0">
                <a:solidFill>
                  <a:schemeClr val="bg1"/>
                </a:solidFill>
              </a:rPr>
              <a:t>Website.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0B16150-4772-45B9-BD84-24D647BC3D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66" y="149251"/>
            <a:ext cx="675280" cy="67528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3449828" cy="313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Hard Benefits: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4237738" y="501312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Monetary saving </a:t>
            </a:r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  <a:sym typeface="Wingdings"/>
              </a:rPr>
              <a:t> </a:t>
            </a:r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man-hours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3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0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37438146"/>
              </p:ext>
            </p:extLst>
          </p:nvPr>
        </p:nvGraphicFramePr>
        <p:xfrm>
          <a:off x="731520" y="1027906"/>
          <a:ext cx="10779034" cy="5210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0B16150-4772-45B9-BD84-24D647BC3D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66" y="149251"/>
            <a:ext cx="675280" cy="6752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3449828" cy="313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Hard Benefits: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4237738" y="501312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Monetary saving </a:t>
            </a:r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  <a:sym typeface="Wingdings"/>
              </a:rPr>
              <a:t> </a:t>
            </a:r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Less fine &amp; Compensation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95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17600" y="5735669"/>
            <a:ext cx="11074399" cy="2079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575" y="3604099"/>
            <a:ext cx="2789671" cy="2761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37199" y="2258686"/>
            <a:ext cx="9154800" cy="2286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Soft Benefits</a:t>
            </a:r>
            <a:endParaRPr lang="en-US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5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0B16150-4772-45B9-BD84-24D647BC3D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66" y="149251"/>
            <a:ext cx="675280" cy="67528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3449828" cy="313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Soft Benefits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Shape 520"/>
          <p:cNvSpPr/>
          <p:nvPr/>
        </p:nvSpPr>
        <p:spPr>
          <a:xfrm>
            <a:off x="1633652" y="2259196"/>
            <a:ext cx="1947010" cy="1947010"/>
          </a:xfrm>
          <a:prstGeom prst="ellipse">
            <a:avLst/>
          </a:prstGeom>
          <a:solidFill>
            <a:schemeClr val="tx1">
              <a:lumMod val="50000"/>
              <a:lumOff val="50000"/>
              <a:alpha val="29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26" name="Shape 526"/>
          <p:cNvSpPr txBox="1"/>
          <p:nvPr/>
        </p:nvSpPr>
        <p:spPr>
          <a:xfrm>
            <a:off x="1753570" y="3079225"/>
            <a:ext cx="1726958" cy="3369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Hard</a:t>
            </a:r>
            <a:endParaRPr lang="en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Shape 520"/>
          <p:cNvSpPr/>
          <p:nvPr/>
        </p:nvSpPr>
        <p:spPr>
          <a:xfrm>
            <a:off x="4435636" y="2202905"/>
            <a:ext cx="2748814" cy="274881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3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30" name="Shape 526"/>
          <p:cNvSpPr txBox="1"/>
          <p:nvPr/>
        </p:nvSpPr>
        <p:spPr>
          <a:xfrm>
            <a:off x="5101022" y="3493708"/>
            <a:ext cx="1726958" cy="3369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2800" b="1" dirty="0" smtClean="0">
                <a:solidFill>
                  <a:schemeClr val="bg1"/>
                </a:solidFill>
              </a:rPr>
              <a:t>Soft</a:t>
            </a:r>
            <a:endParaRPr lang="en" b="1" dirty="0">
              <a:solidFill>
                <a:schemeClr val="bg1"/>
              </a:solidFill>
            </a:endParaRPr>
          </a:p>
        </p:txBody>
      </p:sp>
      <p:cxnSp>
        <p:nvCxnSpPr>
          <p:cNvPr id="31" name="Shape 516"/>
          <p:cNvCxnSpPr/>
          <p:nvPr/>
        </p:nvCxnSpPr>
        <p:spPr>
          <a:xfrm flipV="1">
            <a:off x="7023347" y="2634848"/>
            <a:ext cx="2273700" cy="685769"/>
          </a:xfrm>
          <a:prstGeom prst="straightConnector1">
            <a:avLst/>
          </a:prstGeom>
          <a:noFill/>
          <a:ln w="15875" cap="flat" cmpd="sng">
            <a:solidFill>
              <a:srgbClr val="A5A5A5"/>
            </a:solidFill>
            <a:prstDash val="dot"/>
            <a:round/>
            <a:headEnd type="none" w="med" len="med"/>
            <a:tailEnd type="triangle" w="lg" len="lg"/>
          </a:ln>
        </p:spPr>
      </p:cxnSp>
      <p:sp>
        <p:nvSpPr>
          <p:cNvPr id="32" name="Shape 528"/>
          <p:cNvSpPr/>
          <p:nvPr/>
        </p:nvSpPr>
        <p:spPr>
          <a:xfrm>
            <a:off x="9297047" y="2004197"/>
            <a:ext cx="1261302" cy="12613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33" name="Shape 537"/>
          <p:cNvSpPr txBox="1"/>
          <p:nvPr/>
        </p:nvSpPr>
        <p:spPr>
          <a:xfrm>
            <a:off x="9352225" y="2401358"/>
            <a:ext cx="1150945" cy="7911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1200" dirty="0" smtClean="0">
                <a:solidFill>
                  <a:schemeClr val="lt1"/>
                </a:solidFill>
              </a:rPr>
              <a:t>Better work-life balance</a:t>
            </a:r>
            <a:endParaRPr lang="en" sz="1200" dirty="0">
              <a:solidFill>
                <a:schemeClr val="lt1"/>
              </a:solidFill>
            </a:endParaRPr>
          </a:p>
        </p:txBody>
      </p:sp>
      <p:cxnSp>
        <p:nvCxnSpPr>
          <p:cNvPr id="34" name="Shape 518"/>
          <p:cNvCxnSpPr/>
          <p:nvPr/>
        </p:nvCxnSpPr>
        <p:spPr>
          <a:xfrm>
            <a:off x="7184450" y="4022719"/>
            <a:ext cx="2150732" cy="550419"/>
          </a:xfrm>
          <a:prstGeom prst="straightConnector1">
            <a:avLst/>
          </a:prstGeom>
          <a:noFill/>
          <a:ln w="15875" cap="flat" cmpd="sng">
            <a:solidFill>
              <a:srgbClr val="A5A5A5"/>
            </a:solidFill>
            <a:prstDash val="dot"/>
            <a:round/>
            <a:headEnd type="none" w="med" len="med"/>
            <a:tailEnd type="triangle" w="lg" len="lg"/>
          </a:ln>
        </p:spPr>
      </p:cxnSp>
      <p:sp>
        <p:nvSpPr>
          <p:cNvPr id="35" name="Shape 530"/>
          <p:cNvSpPr/>
          <p:nvPr/>
        </p:nvSpPr>
        <p:spPr>
          <a:xfrm>
            <a:off x="9335182" y="4022719"/>
            <a:ext cx="1100838" cy="11008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36" name="Shape 537"/>
          <p:cNvSpPr txBox="1"/>
          <p:nvPr/>
        </p:nvSpPr>
        <p:spPr>
          <a:xfrm>
            <a:off x="9310783" y="4329888"/>
            <a:ext cx="1149637" cy="11651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1200" dirty="0" smtClean="0">
                <a:solidFill>
                  <a:schemeClr val="lt1"/>
                </a:solidFill>
              </a:rPr>
              <a:t>Reputation enhancement</a:t>
            </a:r>
            <a:endParaRPr lang="en" sz="1200" dirty="0">
              <a:solidFill>
                <a:schemeClr val="lt1"/>
              </a:solidFill>
            </a:endParaRPr>
          </a:p>
        </p:txBody>
      </p:sp>
      <p:sp>
        <p:nvSpPr>
          <p:cNvPr id="18" name="Shape 521"/>
          <p:cNvSpPr/>
          <p:nvPr/>
        </p:nvSpPr>
        <p:spPr>
          <a:xfrm>
            <a:off x="3260116" y="2732232"/>
            <a:ext cx="1840906" cy="1840906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19" name="Shape 523"/>
          <p:cNvSpPr txBox="1"/>
          <p:nvPr/>
        </p:nvSpPr>
        <p:spPr>
          <a:xfrm>
            <a:off x="3233715" y="3484214"/>
            <a:ext cx="1877950" cy="3369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b="1" dirty="0" smtClean="0">
                <a:solidFill>
                  <a:srgbClr val="3F3F3F"/>
                </a:solidFill>
              </a:rPr>
              <a:t>Benefits</a:t>
            </a:r>
            <a:endParaRPr lang="en" b="1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20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5" grpId="0" animBg="1"/>
      <p:bldP spid="3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7332" y="5179846"/>
            <a:ext cx="3630283" cy="1678154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200" dirty="0" smtClean="0">
                <a:solidFill>
                  <a:schemeClr val="bg1"/>
                </a:solidFill>
              </a:rPr>
              <a:t>More than 120 % or at least full capacity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274297" y="5242372"/>
            <a:ext cx="3530620" cy="1483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Eased workload promotes work-life balance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hape 174"/>
          <p:cNvSpPr/>
          <p:nvPr/>
        </p:nvSpPr>
        <p:spPr>
          <a:xfrm>
            <a:off x="1587332" y="1528926"/>
            <a:ext cx="3630283" cy="3630283"/>
          </a:xfrm>
          <a:prstGeom prst="ellipse">
            <a:avLst/>
          </a:prstGeom>
          <a:solidFill>
            <a:schemeClr val="bg2"/>
          </a:solidFill>
          <a:ln w="508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977" y="1995782"/>
            <a:ext cx="2590363" cy="2858332"/>
          </a:xfrm>
          <a:prstGeom prst="rect">
            <a:avLst/>
          </a:prstGeom>
        </p:spPr>
      </p:pic>
      <p:sp>
        <p:nvSpPr>
          <p:cNvPr id="13" name="Shape 174"/>
          <p:cNvSpPr/>
          <p:nvPr/>
        </p:nvSpPr>
        <p:spPr>
          <a:xfrm>
            <a:off x="7274296" y="1568125"/>
            <a:ext cx="3630283" cy="3630283"/>
          </a:xfrm>
          <a:prstGeom prst="ellipse">
            <a:avLst/>
          </a:prstGeom>
          <a:solidFill>
            <a:schemeClr val="bg2"/>
          </a:solidFill>
          <a:ln w="508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887" y="2034981"/>
            <a:ext cx="2705100" cy="27051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5733534" y="3344067"/>
            <a:ext cx="1080000" cy="0"/>
          </a:xfrm>
          <a:prstGeom prst="straightConnector1">
            <a:avLst/>
          </a:prstGeom>
          <a:ln w="762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0B16150-4772-45B9-BD84-24D647BC3D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66" y="149251"/>
            <a:ext cx="675280" cy="67528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3449828" cy="313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Soft Benefits: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4110148" y="522577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Better work-life balance for employees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3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 animBg="1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702"/>
          <p:cNvSpPr/>
          <p:nvPr/>
        </p:nvSpPr>
        <p:spPr>
          <a:xfrm>
            <a:off x="4499954" y="2262263"/>
            <a:ext cx="3237359" cy="323735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08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595959"/>
              </a:solidFill>
            </a:endParaRPr>
          </a:p>
        </p:txBody>
      </p:sp>
      <p:grpSp>
        <p:nvGrpSpPr>
          <p:cNvPr id="90" name="Shape 704"/>
          <p:cNvGrpSpPr/>
          <p:nvPr/>
        </p:nvGrpSpPr>
        <p:grpSpPr>
          <a:xfrm>
            <a:off x="5376332" y="3114731"/>
            <a:ext cx="1493952" cy="1493952"/>
            <a:chOff x="7092279" y="2517709"/>
            <a:chExt cx="971680" cy="97168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1" name="Shape 705"/>
            <p:cNvSpPr/>
            <p:nvPr/>
          </p:nvSpPr>
          <p:spPr>
            <a:xfrm>
              <a:off x="7092279" y="2517709"/>
              <a:ext cx="971680" cy="971680"/>
            </a:xfrm>
            <a:prstGeom prst="ellipse">
              <a:avLst/>
            </a:prstGeom>
            <a:grpFill/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Shape 706"/>
            <p:cNvSpPr/>
            <p:nvPr/>
          </p:nvSpPr>
          <p:spPr>
            <a:xfrm>
              <a:off x="7170399" y="2595828"/>
              <a:ext cx="815440" cy="815440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</p:grpSp>
      <p:sp>
        <p:nvSpPr>
          <p:cNvPr id="94" name="Shape 708"/>
          <p:cNvSpPr/>
          <p:nvPr/>
        </p:nvSpPr>
        <p:spPr>
          <a:xfrm>
            <a:off x="6744485" y="4828672"/>
            <a:ext cx="693414" cy="693414"/>
          </a:xfrm>
          <a:prstGeom prst="ellipse">
            <a:avLst/>
          </a:prstGeom>
          <a:solidFill>
            <a:srgbClr val="BFBFB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95" name="Shape 709"/>
          <p:cNvSpPr/>
          <p:nvPr/>
        </p:nvSpPr>
        <p:spPr>
          <a:xfrm>
            <a:off x="4826934" y="4828672"/>
            <a:ext cx="693414" cy="69341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3"/>
            </a:solidFill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96" name="Shape 710"/>
          <p:cNvSpPr/>
          <p:nvPr/>
        </p:nvSpPr>
        <p:spPr>
          <a:xfrm>
            <a:off x="4117515" y="3558976"/>
            <a:ext cx="693414" cy="693414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97" name="Shape 711"/>
          <p:cNvSpPr/>
          <p:nvPr/>
        </p:nvSpPr>
        <p:spPr>
          <a:xfrm>
            <a:off x="4826934" y="2191042"/>
            <a:ext cx="693414" cy="693414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98" name="Shape 712"/>
          <p:cNvSpPr/>
          <p:nvPr/>
        </p:nvSpPr>
        <p:spPr>
          <a:xfrm>
            <a:off x="6744485" y="2191042"/>
            <a:ext cx="693414" cy="693414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99" name="Shape 713"/>
          <p:cNvSpPr/>
          <p:nvPr/>
        </p:nvSpPr>
        <p:spPr>
          <a:xfrm>
            <a:off x="7435687" y="3509857"/>
            <a:ext cx="693414" cy="69341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3"/>
            </a:solidFill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grpSp>
        <p:nvGrpSpPr>
          <p:cNvPr id="101" name="Shape 719"/>
          <p:cNvGrpSpPr/>
          <p:nvPr/>
        </p:nvGrpSpPr>
        <p:grpSpPr>
          <a:xfrm>
            <a:off x="2620833" y="2384735"/>
            <a:ext cx="2091091" cy="923329"/>
            <a:chOff x="2113657" y="4283314"/>
            <a:chExt cx="2120135" cy="923329"/>
          </a:xfrm>
        </p:grpSpPr>
        <p:sp>
          <p:nvSpPr>
            <p:cNvPr id="102" name="Shape 720"/>
            <p:cNvSpPr txBox="1"/>
            <p:nvPr/>
          </p:nvSpPr>
          <p:spPr>
            <a:xfrm>
              <a:off x="2113657" y="4560312"/>
              <a:ext cx="2120134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r">
                <a:buSzPct val="25000"/>
              </a:pPr>
              <a:endParaRPr lang="en" sz="1200" dirty="0">
                <a:solidFill>
                  <a:schemeClr val="bg1"/>
                </a:solidFill>
              </a:endParaRPr>
            </a:p>
          </p:txBody>
        </p:sp>
        <p:sp>
          <p:nvSpPr>
            <p:cNvPr id="103" name="Shape 721"/>
            <p:cNvSpPr txBox="1"/>
            <p:nvPr/>
          </p:nvSpPr>
          <p:spPr>
            <a:xfrm>
              <a:off x="2113658" y="4283314"/>
              <a:ext cx="212013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r">
                <a:buSzPct val="25000"/>
              </a:pPr>
              <a:r>
                <a:rPr lang="en-US" sz="1200" b="1" dirty="0" smtClean="0">
                  <a:solidFill>
                    <a:schemeClr val="bg1"/>
                  </a:solidFill>
                </a:rPr>
                <a:t>Yields benefit from good reputation</a:t>
              </a:r>
              <a:endParaRPr lang="en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9" name="Shape 727"/>
          <p:cNvSpPr txBox="1"/>
          <p:nvPr/>
        </p:nvSpPr>
        <p:spPr>
          <a:xfrm>
            <a:off x="3251013" y="4915861"/>
            <a:ext cx="1541127" cy="323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>
              <a:buSzPct val="25000"/>
            </a:pPr>
            <a:r>
              <a:rPr lang="en-US" sz="1200" b="1" smtClean="0">
                <a:solidFill>
                  <a:schemeClr val="bg1"/>
                </a:solidFill>
              </a:rPr>
              <a:t>Future value for the company in financial market</a:t>
            </a:r>
            <a:endParaRPr lang="en" sz="1200" b="1" dirty="0">
              <a:solidFill>
                <a:schemeClr val="bg1"/>
              </a:solidFill>
            </a:endParaRPr>
          </a:p>
        </p:txBody>
      </p:sp>
      <p:sp>
        <p:nvSpPr>
          <p:cNvPr id="112" name="Shape 730"/>
          <p:cNvSpPr txBox="1"/>
          <p:nvPr/>
        </p:nvSpPr>
        <p:spPr>
          <a:xfrm>
            <a:off x="8243235" y="3645876"/>
            <a:ext cx="209109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1200" b="1" dirty="0" smtClean="0">
                <a:solidFill>
                  <a:schemeClr val="bg1"/>
                </a:solidFill>
              </a:rPr>
              <a:t>Consumers’ Preferences</a:t>
            </a:r>
          </a:p>
          <a:p>
            <a:pPr>
              <a:buSzPct val="25000"/>
            </a:pPr>
            <a:r>
              <a:rPr lang="en-US" sz="1200" b="1" dirty="0" smtClean="0">
                <a:solidFill>
                  <a:schemeClr val="bg1"/>
                </a:solidFill>
              </a:rPr>
              <a:t>Gain trust and confidence</a:t>
            </a:r>
            <a:endParaRPr lang="en" sz="1200" b="1" dirty="0">
              <a:solidFill>
                <a:schemeClr val="bg1"/>
              </a:solidFill>
            </a:endParaRPr>
          </a:p>
        </p:txBody>
      </p:sp>
      <p:sp>
        <p:nvSpPr>
          <p:cNvPr id="118" name="Shape 736"/>
          <p:cNvSpPr txBox="1"/>
          <p:nvPr/>
        </p:nvSpPr>
        <p:spPr>
          <a:xfrm>
            <a:off x="7529498" y="5036880"/>
            <a:ext cx="209109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1200" b="1" smtClean="0">
                <a:solidFill>
                  <a:schemeClr val="bg1"/>
                </a:solidFill>
              </a:rPr>
              <a:t>Word of mouth</a:t>
            </a:r>
            <a:endParaRPr lang="en" sz="1200" b="1" dirty="0">
              <a:solidFill>
                <a:schemeClr val="bg1"/>
              </a:solidFill>
            </a:endParaRP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827" y="2276959"/>
            <a:ext cx="498980" cy="498980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471" y="4905751"/>
            <a:ext cx="538215" cy="538215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706" y="3308064"/>
            <a:ext cx="917337" cy="917337"/>
          </a:xfrm>
          <a:prstGeom prst="rect">
            <a:avLst/>
          </a:prstGeom>
        </p:spPr>
      </p:pic>
      <p:sp>
        <p:nvSpPr>
          <p:cNvPr id="26" name="Shape 730"/>
          <p:cNvSpPr txBox="1"/>
          <p:nvPr/>
        </p:nvSpPr>
        <p:spPr>
          <a:xfrm>
            <a:off x="7505435" y="2171711"/>
            <a:ext cx="209109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1200" b="1" dirty="0" smtClean="0">
                <a:solidFill>
                  <a:schemeClr val="bg1"/>
                </a:solidFill>
              </a:rPr>
              <a:t>Support for an organization during times of crisis of controversy</a:t>
            </a:r>
            <a:endParaRPr lang="en" sz="1200" b="1" dirty="0">
              <a:solidFill>
                <a:schemeClr val="bg1"/>
              </a:solidFill>
            </a:endParaRPr>
          </a:p>
        </p:txBody>
      </p:sp>
      <p:sp>
        <p:nvSpPr>
          <p:cNvPr id="27" name="Shape 727"/>
          <p:cNvSpPr txBox="1"/>
          <p:nvPr/>
        </p:nvSpPr>
        <p:spPr>
          <a:xfrm>
            <a:off x="2516333" y="3719359"/>
            <a:ext cx="1541127" cy="323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>
              <a:buSzPct val="25000"/>
            </a:pPr>
            <a:r>
              <a:rPr lang="en-US" sz="1200" b="1" dirty="0" smtClean="0">
                <a:solidFill>
                  <a:schemeClr val="bg1"/>
                </a:solidFill>
              </a:rPr>
              <a:t>Essential for the company’s survival</a:t>
            </a:r>
            <a:endParaRPr lang="en" sz="12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471" y="2255308"/>
            <a:ext cx="535851" cy="5358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9385" y="3661568"/>
            <a:ext cx="389991" cy="389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9765" y="3632778"/>
            <a:ext cx="568393" cy="568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5858" y="5005802"/>
            <a:ext cx="342713" cy="34271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D0B16150-4772-45B9-BD84-24D647BC3D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66" y="149251"/>
            <a:ext cx="675280" cy="67528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486891"/>
            <a:ext cx="3449828" cy="313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Soft Benefits: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4110148" y="522577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Reputation enhancement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86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08">
            <a:extLst>
              <a:ext uri="{FF2B5EF4-FFF2-40B4-BE49-F238E27FC236}">
                <a16:creationId xmlns:a16="http://schemas.microsoft.com/office/drawing/2014/main" xmlns="" id="{2BD0D44B-CE56-4D21-86F3-28CFE8838BAE}"/>
              </a:ext>
            </a:extLst>
          </p:cNvPr>
          <p:cNvSpPr/>
          <p:nvPr/>
        </p:nvSpPr>
        <p:spPr>
          <a:xfrm rot="16200000">
            <a:off x="5324896" y="-424877"/>
            <a:ext cx="1506501" cy="8621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4841" y="21600"/>
                </a:moveTo>
                <a:lnTo>
                  <a:pt x="11023" y="21600"/>
                </a:lnTo>
                <a:lnTo>
                  <a:pt x="11023" y="21010"/>
                </a:lnTo>
                <a:lnTo>
                  <a:pt x="14841" y="21010"/>
                </a:lnTo>
                <a:cubicBezTo>
                  <a:pt x="17396" y="21010"/>
                  <a:pt x="19496" y="20418"/>
                  <a:pt x="19542" y="19689"/>
                </a:cubicBezTo>
                <a:cubicBezTo>
                  <a:pt x="19558" y="19327"/>
                  <a:pt x="19087" y="18980"/>
                  <a:pt x="18213" y="18721"/>
                </a:cubicBezTo>
                <a:cubicBezTo>
                  <a:pt x="17339" y="18461"/>
                  <a:pt x="16170" y="18320"/>
                  <a:pt x="14929" y="18320"/>
                </a:cubicBezTo>
                <a:lnTo>
                  <a:pt x="6746" y="18320"/>
                </a:lnTo>
                <a:cubicBezTo>
                  <a:pt x="3110" y="18320"/>
                  <a:pt x="104" y="17466"/>
                  <a:pt x="32" y="16417"/>
                </a:cubicBezTo>
                <a:cubicBezTo>
                  <a:pt x="1" y="15892"/>
                  <a:pt x="673" y="15401"/>
                  <a:pt x="1925" y="15026"/>
                </a:cubicBezTo>
                <a:cubicBezTo>
                  <a:pt x="3182" y="14656"/>
                  <a:pt x="4863" y="14450"/>
                  <a:pt x="6642" y="14450"/>
                </a:cubicBezTo>
                <a:lnTo>
                  <a:pt x="14825" y="14450"/>
                </a:lnTo>
                <a:cubicBezTo>
                  <a:pt x="17380" y="14450"/>
                  <a:pt x="19480" y="13858"/>
                  <a:pt x="19527" y="13128"/>
                </a:cubicBezTo>
                <a:cubicBezTo>
                  <a:pt x="19542" y="12765"/>
                  <a:pt x="19072" y="12420"/>
                  <a:pt x="18198" y="12160"/>
                </a:cubicBezTo>
                <a:cubicBezTo>
                  <a:pt x="17323" y="11900"/>
                  <a:pt x="16154" y="11758"/>
                  <a:pt x="14913" y="11758"/>
                </a:cubicBezTo>
                <a:lnTo>
                  <a:pt x="6730" y="11758"/>
                </a:lnTo>
                <a:cubicBezTo>
                  <a:pt x="3094" y="11758"/>
                  <a:pt x="89" y="10907"/>
                  <a:pt x="17" y="9858"/>
                </a:cubicBezTo>
                <a:cubicBezTo>
                  <a:pt x="-14" y="9334"/>
                  <a:pt x="658" y="8843"/>
                  <a:pt x="1915" y="8468"/>
                </a:cubicBezTo>
                <a:cubicBezTo>
                  <a:pt x="3167" y="8096"/>
                  <a:pt x="4848" y="7892"/>
                  <a:pt x="6627" y="7892"/>
                </a:cubicBezTo>
                <a:lnTo>
                  <a:pt x="14810" y="7892"/>
                </a:lnTo>
                <a:cubicBezTo>
                  <a:pt x="17365" y="7892"/>
                  <a:pt x="19470" y="7299"/>
                  <a:pt x="19511" y="6569"/>
                </a:cubicBezTo>
                <a:cubicBezTo>
                  <a:pt x="19527" y="6206"/>
                  <a:pt x="19061" y="5860"/>
                  <a:pt x="18182" y="5600"/>
                </a:cubicBezTo>
                <a:cubicBezTo>
                  <a:pt x="17308" y="5340"/>
                  <a:pt x="16139" y="5200"/>
                  <a:pt x="14898" y="5200"/>
                </a:cubicBezTo>
                <a:lnTo>
                  <a:pt x="6715" y="5200"/>
                </a:lnTo>
                <a:cubicBezTo>
                  <a:pt x="3079" y="5200"/>
                  <a:pt x="73" y="4347"/>
                  <a:pt x="1" y="3297"/>
                </a:cubicBezTo>
                <a:cubicBezTo>
                  <a:pt x="-30" y="2772"/>
                  <a:pt x="642" y="2282"/>
                  <a:pt x="1899" y="1906"/>
                </a:cubicBezTo>
                <a:cubicBezTo>
                  <a:pt x="3151" y="1536"/>
                  <a:pt x="4832" y="1330"/>
                  <a:pt x="6611" y="1330"/>
                </a:cubicBezTo>
                <a:lnTo>
                  <a:pt x="8980" y="1330"/>
                </a:lnTo>
                <a:cubicBezTo>
                  <a:pt x="9648" y="1330"/>
                  <a:pt x="10206" y="1168"/>
                  <a:pt x="10206" y="972"/>
                </a:cubicBezTo>
                <a:lnTo>
                  <a:pt x="10206" y="0"/>
                </a:lnTo>
                <a:lnTo>
                  <a:pt x="12260" y="0"/>
                </a:lnTo>
                <a:lnTo>
                  <a:pt x="12260" y="972"/>
                </a:lnTo>
                <a:cubicBezTo>
                  <a:pt x="12260" y="1493"/>
                  <a:pt x="10817" y="1920"/>
                  <a:pt x="9022" y="1920"/>
                </a:cubicBezTo>
                <a:lnTo>
                  <a:pt x="6658" y="1920"/>
                </a:lnTo>
                <a:cubicBezTo>
                  <a:pt x="5417" y="1920"/>
                  <a:pt x="4248" y="2065"/>
                  <a:pt x="3373" y="2320"/>
                </a:cubicBezTo>
                <a:cubicBezTo>
                  <a:pt x="2494" y="2580"/>
                  <a:pt x="2029" y="2922"/>
                  <a:pt x="2044" y="3289"/>
                </a:cubicBezTo>
                <a:cubicBezTo>
                  <a:pt x="2086" y="4018"/>
                  <a:pt x="4191" y="4612"/>
                  <a:pt x="6746" y="4612"/>
                </a:cubicBezTo>
                <a:lnTo>
                  <a:pt x="14929" y="4612"/>
                </a:lnTo>
                <a:cubicBezTo>
                  <a:pt x="16723" y="4612"/>
                  <a:pt x="18394" y="4816"/>
                  <a:pt x="19646" y="5188"/>
                </a:cubicBezTo>
                <a:cubicBezTo>
                  <a:pt x="20903" y="5558"/>
                  <a:pt x="21570" y="6052"/>
                  <a:pt x="21539" y="6578"/>
                </a:cubicBezTo>
                <a:cubicBezTo>
                  <a:pt x="21482" y="7627"/>
                  <a:pt x="18477" y="8480"/>
                  <a:pt x="14825" y="8480"/>
                </a:cubicBezTo>
                <a:lnTo>
                  <a:pt x="6642" y="8480"/>
                </a:lnTo>
                <a:cubicBezTo>
                  <a:pt x="5401" y="8480"/>
                  <a:pt x="4232" y="8625"/>
                  <a:pt x="3358" y="8880"/>
                </a:cubicBezTo>
                <a:cubicBezTo>
                  <a:pt x="2484" y="9142"/>
                  <a:pt x="2013" y="9482"/>
                  <a:pt x="2029" y="9849"/>
                </a:cubicBezTo>
                <a:cubicBezTo>
                  <a:pt x="2075" y="10579"/>
                  <a:pt x="4175" y="11172"/>
                  <a:pt x="6730" y="11172"/>
                </a:cubicBezTo>
                <a:lnTo>
                  <a:pt x="14913" y="11172"/>
                </a:lnTo>
                <a:cubicBezTo>
                  <a:pt x="16708" y="11172"/>
                  <a:pt x="18379" y="11376"/>
                  <a:pt x="19630" y="11746"/>
                </a:cubicBezTo>
                <a:cubicBezTo>
                  <a:pt x="20887" y="12118"/>
                  <a:pt x="21560" y="12612"/>
                  <a:pt x="21529" y="13137"/>
                </a:cubicBezTo>
                <a:cubicBezTo>
                  <a:pt x="21472" y="14186"/>
                  <a:pt x="18461" y="15040"/>
                  <a:pt x="14810" y="15040"/>
                </a:cubicBezTo>
                <a:lnTo>
                  <a:pt x="6627" y="15040"/>
                </a:lnTo>
                <a:cubicBezTo>
                  <a:pt x="5386" y="15040"/>
                  <a:pt x="4222" y="15185"/>
                  <a:pt x="3342" y="15440"/>
                </a:cubicBezTo>
                <a:cubicBezTo>
                  <a:pt x="2468" y="15700"/>
                  <a:pt x="2003" y="16042"/>
                  <a:pt x="2013" y="16408"/>
                </a:cubicBezTo>
                <a:cubicBezTo>
                  <a:pt x="2060" y="17138"/>
                  <a:pt x="4160" y="17730"/>
                  <a:pt x="6715" y="17730"/>
                </a:cubicBezTo>
                <a:lnTo>
                  <a:pt x="14898" y="17730"/>
                </a:lnTo>
                <a:cubicBezTo>
                  <a:pt x="16692" y="17730"/>
                  <a:pt x="18358" y="17936"/>
                  <a:pt x="19615" y="18306"/>
                </a:cubicBezTo>
                <a:cubicBezTo>
                  <a:pt x="20872" y="18678"/>
                  <a:pt x="21539" y="19172"/>
                  <a:pt x="21513" y="19697"/>
                </a:cubicBezTo>
                <a:cubicBezTo>
                  <a:pt x="21498" y="20746"/>
                  <a:pt x="18477" y="21600"/>
                  <a:pt x="14841" y="21600"/>
                </a:cubicBezTo>
              </a:path>
            </a:pathLst>
          </a:custGeom>
          <a:solidFill>
            <a:srgbClr val="DED9D7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" name="Shape 918">
            <a:extLst>
              <a:ext uri="{FF2B5EF4-FFF2-40B4-BE49-F238E27FC236}">
                <a16:creationId xmlns:a16="http://schemas.microsoft.com/office/drawing/2014/main" xmlns="" id="{0BFBF0A9-B753-4E21-8762-7D6E75339A0B}"/>
              </a:ext>
            </a:extLst>
          </p:cNvPr>
          <p:cNvSpPr/>
          <p:nvPr/>
        </p:nvSpPr>
        <p:spPr>
          <a:xfrm>
            <a:off x="4201890" y="3021540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20" name="Shape 924">
            <a:extLst>
              <a:ext uri="{FF2B5EF4-FFF2-40B4-BE49-F238E27FC236}">
                <a16:creationId xmlns:a16="http://schemas.microsoft.com/office/drawing/2014/main" xmlns="" id="{CF2102AB-2D37-4CEE-9249-3721AAFCE650}"/>
              </a:ext>
            </a:extLst>
          </p:cNvPr>
          <p:cNvSpPr/>
          <p:nvPr/>
        </p:nvSpPr>
        <p:spPr>
          <a:xfrm>
            <a:off x="10119511" y="3315584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78"/>
                  <a:pt x="3" y="9721"/>
                </a:cubicBezTo>
                <a:cubicBezTo>
                  <a:pt x="100" y="7321"/>
                  <a:pt x="1106" y="4856"/>
                  <a:pt x="3052" y="3040"/>
                </a:cubicBezTo>
                <a:cubicBezTo>
                  <a:pt x="4868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83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4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23" name="Shape 927">
            <a:extLst>
              <a:ext uri="{FF2B5EF4-FFF2-40B4-BE49-F238E27FC236}">
                <a16:creationId xmlns:a16="http://schemas.microsoft.com/office/drawing/2014/main" xmlns="" id="{5F83407B-D6BA-4A6B-9FB7-734B10B486DE}"/>
              </a:ext>
            </a:extLst>
          </p:cNvPr>
          <p:cNvSpPr/>
          <p:nvPr/>
        </p:nvSpPr>
        <p:spPr>
          <a:xfrm>
            <a:off x="1569299" y="3686411"/>
            <a:ext cx="396400" cy="398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2800"/>
                  <a:pt x="21171" y="14457"/>
                  <a:pt x="20170" y="16200"/>
                </a:cubicBezTo>
                <a:cubicBezTo>
                  <a:pt x="19168" y="17914"/>
                  <a:pt x="17938" y="19171"/>
                  <a:pt x="16193" y="20171"/>
                </a:cubicBezTo>
                <a:cubicBezTo>
                  <a:pt x="14476" y="21143"/>
                  <a:pt x="12788" y="21600"/>
                  <a:pt x="10814" y="21600"/>
                </a:cubicBezTo>
                <a:cubicBezTo>
                  <a:pt x="8812" y="21600"/>
                  <a:pt x="7124" y="21143"/>
                  <a:pt x="5407" y="20171"/>
                </a:cubicBezTo>
                <a:cubicBezTo>
                  <a:pt x="3691" y="19171"/>
                  <a:pt x="2460" y="17914"/>
                  <a:pt x="1459" y="16200"/>
                </a:cubicBezTo>
                <a:cubicBezTo>
                  <a:pt x="458" y="14457"/>
                  <a:pt x="0" y="12771"/>
                  <a:pt x="0" y="10800"/>
                </a:cubicBezTo>
                <a:cubicBezTo>
                  <a:pt x="0" y="8800"/>
                  <a:pt x="458" y="7114"/>
                  <a:pt x="1459" y="5400"/>
                </a:cubicBezTo>
                <a:cubicBezTo>
                  <a:pt x="2460" y="3686"/>
                  <a:pt x="3691" y="2429"/>
                  <a:pt x="5407" y="1457"/>
                </a:cubicBezTo>
                <a:cubicBezTo>
                  <a:pt x="7124" y="457"/>
                  <a:pt x="8840" y="0"/>
                  <a:pt x="10814" y="0"/>
                </a:cubicBezTo>
                <a:cubicBezTo>
                  <a:pt x="12788" y="0"/>
                  <a:pt x="14476" y="457"/>
                  <a:pt x="16193" y="1457"/>
                </a:cubicBezTo>
                <a:cubicBezTo>
                  <a:pt x="17938" y="2429"/>
                  <a:pt x="19168" y="3686"/>
                  <a:pt x="20170" y="5400"/>
                </a:cubicBezTo>
                <a:cubicBezTo>
                  <a:pt x="21171" y="7114"/>
                  <a:pt x="21600" y="8829"/>
                  <a:pt x="21600" y="10800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1" name="Shape 928">
            <a:extLst>
              <a:ext uri="{FF2B5EF4-FFF2-40B4-BE49-F238E27FC236}">
                <a16:creationId xmlns:a16="http://schemas.microsoft.com/office/drawing/2014/main" xmlns="" id="{2BBE5CEA-C632-486E-A03A-E7F0C6A54E49}"/>
              </a:ext>
            </a:extLst>
          </p:cNvPr>
          <p:cNvSpPr/>
          <p:nvPr/>
        </p:nvSpPr>
        <p:spPr>
          <a:xfrm rot="16200000">
            <a:off x="10098208" y="3811834"/>
            <a:ext cx="819979" cy="711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629" y="21600"/>
                </a:move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lnTo>
                  <a:pt x="21600" y="6645"/>
                </a:lnTo>
                <a:cubicBezTo>
                  <a:pt x="13370" y="6693"/>
                  <a:pt x="6629" y="13386"/>
                  <a:pt x="6629" y="21600"/>
                </a:cubicBezTo>
              </a:path>
            </a:pathLst>
          </a:custGeom>
          <a:solidFill>
            <a:srgbClr val="DED9D7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2" name="Shape 918">
            <a:extLst>
              <a:ext uri="{FF2B5EF4-FFF2-40B4-BE49-F238E27FC236}">
                <a16:creationId xmlns:a16="http://schemas.microsoft.com/office/drawing/2014/main" xmlns="" id="{2AAB473F-5B24-41DD-BC33-5C2D5F028C17}"/>
              </a:ext>
            </a:extLst>
          </p:cNvPr>
          <p:cNvSpPr/>
          <p:nvPr/>
        </p:nvSpPr>
        <p:spPr>
          <a:xfrm>
            <a:off x="2889093" y="4360184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3" name="Shape 918">
            <a:extLst>
              <a:ext uri="{FF2B5EF4-FFF2-40B4-BE49-F238E27FC236}">
                <a16:creationId xmlns:a16="http://schemas.microsoft.com/office/drawing/2014/main" xmlns="" id="{93DD9162-E72B-4A60-A6D0-25AB25A27D50}"/>
              </a:ext>
            </a:extLst>
          </p:cNvPr>
          <p:cNvSpPr/>
          <p:nvPr/>
        </p:nvSpPr>
        <p:spPr>
          <a:xfrm>
            <a:off x="5532083" y="4315236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4" name="Shape 918">
            <a:extLst>
              <a:ext uri="{FF2B5EF4-FFF2-40B4-BE49-F238E27FC236}">
                <a16:creationId xmlns:a16="http://schemas.microsoft.com/office/drawing/2014/main" xmlns="" id="{3F2E9B34-8FEC-4020-8111-B1E9E0CE6F74}"/>
              </a:ext>
            </a:extLst>
          </p:cNvPr>
          <p:cNvSpPr/>
          <p:nvPr/>
        </p:nvSpPr>
        <p:spPr>
          <a:xfrm>
            <a:off x="6820639" y="3021540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6" name="Shape 918">
            <a:extLst>
              <a:ext uri="{FF2B5EF4-FFF2-40B4-BE49-F238E27FC236}">
                <a16:creationId xmlns:a16="http://schemas.microsoft.com/office/drawing/2014/main" xmlns="" id="{AB97444F-F844-4718-92F4-CF9AD1848F54}"/>
              </a:ext>
            </a:extLst>
          </p:cNvPr>
          <p:cNvSpPr/>
          <p:nvPr/>
        </p:nvSpPr>
        <p:spPr>
          <a:xfrm>
            <a:off x="8175073" y="4360184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rgbClr val="F67A83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152" name="Shape 1624">
            <a:extLst>
              <a:ext uri="{FF2B5EF4-FFF2-40B4-BE49-F238E27FC236}">
                <a16:creationId xmlns:a16="http://schemas.microsoft.com/office/drawing/2014/main" xmlns="" id="{421B9084-90C5-422F-9029-8DF5177A3933}"/>
              </a:ext>
            </a:extLst>
          </p:cNvPr>
          <p:cNvSpPr/>
          <p:nvPr/>
        </p:nvSpPr>
        <p:spPr>
          <a:xfrm>
            <a:off x="2710368" y="4979373"/>
            <a:ext cx="663133" cy="787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5" extrusionOk="0">
                <a:moveTo>
                  <a:pt x="21600" y="8147"/>
                </a:moveTo>
                <a:cubicBezTo>
                  <a:pt x="21600" y="10732"/>
                  <a:pt x="20133" y="13077"/>
                  <a:pt x="17860" y="14596"/>
                </a:cubicBezTo>
                <a:lnTo>
                  <a:pt x="17860" y="21555"/>
                </a:lnTo>
                <a:lnTo>
                  <a:pt x="7480" y="21555"/>
                </a:lnTo>
                <a:lnTo>
                  <a:pt x="7480" y="19045"/>
                </a:lnTo>
                <a:lnTo>
                  <a:pt x="5959" y="19045"/>
                </a:lnTo>
                <a:cubicBezTo>
                  <a:pt x="3848" y="19045"/>
                  <a:pt x="2130" y="17602"/>
                  <a:pt x="2130" y="15828"/>
                </a:cubicBezTo>
                <a:lnTo>
                  <a:pt x="2130" y="13543"/>
                </a:lnTo>
                <a:lnTo>
                  <a:pt x="805" y="13543"/>
                </a:lnTo>
                <a:cubicBezTo>
                  <a:pt x="358" y="13543"/>
                  <a:pt x="0" y="13243"/>
                  <a:pt x="0" y="12852"/>
                </a:cubicBezTo>
                <a:cubicBezTo>
                  <a:pt x="0" y="12777"/>
                  <a:pt x="0" y="12687"/>
                  <a:pt x="54" y="12596"/>
                </a:cubicBezTo>
                <a:lnTo>
                  <a:pt x="2076" y="8312"/>
                </a:lnTo>
                <a:cubicBezTo>
                  <a:pt x="2076" y="8312"/>
                  <a:pt x="2273" y="6539"/>
                  <a:pt x="2487" y="5862"/>
                </a:cubicBezTo>
                <a:cubicBezTo>
                  <a:pt x="3346" y="2811"/>
                  <a:pt x="7373" y="0"/>
                  <a:pt x="11829" y="0"/>
                </a:cubicBezTo>
                <a:cubicBezTo>
                  <a:pt x="17216" y="-45"/>
                  <a:pt x="21600" y="3608"/>
                  <a:pt x="21600" y="8147"/>
                </a:cubicBezTo>
                <a:close/>
                <a:moveTo>
                  <a:pt x="5619" y="9004"/>
                </a:moveTo>
                <a:cubicBezTo>
                  <a:pt x="5619" y="8493"/>
                  <a:pt x="5082" y="8102"/>
                  <a:pt x="4492" y="8102"/>
                </a:cubicBezTo>
                <a:cubicBezTo>
                  <a:pt x="3883" y="8102"/>
                  <a:pt x="3436" y="8538"/>
                  <a:pt x="3436" y="9004"/>
                </a:cubicBezTo>
                <a:cubicBezTo>
                  <a:pt x="3436" y="9500"/>
                  <a:pt x="3937" y="9936"/>
                  <a:pt x="4492" y="9936"/>
                </a:cubicBezTo>
                <a:cubicBezTo>
                  <a:pt x="5100" y="9891"/>
                  <a:pt x="5619" y="9500"/>
                  <a:pt x="5619" y="9004"/>
                </a:cubicBezTo>
                <a:close/>
                <a:moveTo>
                  <a:pt x="20347" y="8027"/>
                </a:moveTo>
                <a:cubicBezTo>
                  <a:pt x="20347" y="4119"/>
                  <a:pt x="16553" y="932"/>
                  <a:pt x="11918" y="932"/>
                </a:cubicBezTo>
                <a:cubicBezTo>
                  <a:pt x="9503" y="932"/>
                  <a:pt x="7319" y="1789"/>
                  <a:pt x="5762" y="3187"/>
                </a:cubicBezTo>
                <a:cubicBezTo>
                  <a:pt x="5762" y="3187"/>
                  <a:pt x="5655" y="8823"/>
                  <a:pt x="13279" y="8959"/>
                </a:cubicBezTo>
                <a:cubicBezTo>
                  <a:pt x="18576" y="8959"/>
                  <a:pt x="18164" y="12732"/>
                  <a:pt x="18164" y="12732"/>
                </a:cubicBezTo>
                <a:cubicBezTo>
                  <a:pt x="19524" y="11499"/>
                  <a:pt x="20347" y="9846"/>
                  <a:pt x="20347" y="8027"/>
                </a:cubicBezTo>
                <a:close/>
              </a:path>
            </a:pathLst>
          </a:custGeom>
          <a:solidFill>
            <a:srgbClr val="F1C7CF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53" name="Shape 1627">
            <a:extLst>
              <a:ext uri="{FF2B5EF4-FFF2-40B4-BE49-F238E27FC236}">
                <a16:creationId xmlns:a16="http://schemas.microsoft.com/office/drawing/2014/main" xmlns="" id="{1249E644-54D9-4FB6-869D-E01BB8B2AD73}"/>
              </a:ext>
            </a:extLst>
          </p:cNvPr>
          <p:cNvSpPr/>
          <p:nvPr/>
        </p:nvSpPr>
        <p:spPr>
          <a:xfrm>
            <a:off x="2635871" y="5852204"/>
            <a:ext cx="946051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Problem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4" name="Shape 1630">
            <a:extLst>
              <a:ext uri="{FF2B5EF4-FFF2-40B4-BE49-F238E27FC236}">
                <a16:creationId xmlns:a16="http://schemas.microsoft.com/office/drawing/2014/main" xmlns="" id="{DA6D2972-5D76-4C21-8948-03D9FA04ACCD}"/>
              </a:ext>
            </a:extLst>
          </p:cNvPr>
          <p:cNvSpPr>
            <a:spLocks/>
          </p:cNvSpPr>
          <p:nvPr/>
        </p:nvSpPr>
        <p:spPr>
          <a:xfrm>
            <a:off x="4110682" y="1730405"/>
            <a:ext cx="491156" cy="789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11808"/>
                </a:moveTo>
                <a:cubicBezTo>
                  <a:pt x="1574" y="10274"/>
                  <a:pt x="0" y="8529"/>
                  <a:pt x="0" y="6453"/>
                </a:cubicBezTo>
                <a:cubicBezTo>
                  <a:pt x="0" y="4452"/>
                  <a:pt x="1162" y="2798"/>
                  <a:pt x="3439" y="1609"/>
                </a:cubicBezTo>
                <a:cubicBezTo>
                  <a:pt x="5400" y="602"/>
                  <a:pt x="8015" y="0"/>
                  <a:pt x="10800" y="0"/>
                </a:cubicBezTo>
                <a:cubicBezTo>
                  <a:pt x="13609" y="0"/>
                  <a:pt x="16200" y="557"/>
                  <a:pt x="18186" y="1609"/>
                </a:cubicBezTo>
                <a:cubicBezTo>
                  <a:pt x="20438" y="2753"/>
                  <a:pt x="21600" y="4452"/>
                  <a:pt x="21600" y="6453"/>
                </a:cubicBezTo>
                <a:cubicBezTo>
                  <a:pt x="21600" y="8529"/>
                  <a:pt x="20026" y="10274"/>
                  <a:pt x="18670" y="11808"/>
                </a:cubicBezTo>
                <a:cubicBezTo>
                  <a:pt x="17508" y="13116"/>
                  <a:pt x="16345" y="14395"/>
                  <a:pt x="16345" y="15658"/>
                </a:cubicBezTo>
                <a:lnTo>
                  <a:pt x="16345" y="19359"/>
                </a:lnTo>
                <a:lnTo>
                  <a:pt x="14505" y="19359"/>
                </a:lnTo>
                <a:cubicBezTo>
                  <a:pt x="14505" y="20592"/>
                  <a:pt x="12858" y="21600"/>
                  <a:pt x="10873" y="21600"/>
                </a:cubicBezTo>
                <a:cubicBezTo>
                  <a:pt x="8887" y="21600"/>
                  <a:pt x="7265" y="20592"/>
                  <a:pt x="7313" y="19359"/>
                </a:cubicBezTo>
                <a:lnTo>
                  <a:pt x="5206" y="19359"/>
                </a:lnTo>
                <a:lnTo>
                  <a:pt x="5206" y="16050"/>
                </a:lnTo>
                <a:lnTo>
                  <a:pt x="5279" y="15658"/>
                </a:lnTo>
                <a:cubicBezTo>
                  <a:pt x="5206" y="14395"/>
                  <a:pt x="4117" y="13162"/>
                  <a:pt x="2954" y="11808"/>
                </a:cubicBezTo>
                <a:close/>
                <a:moveTo>
                  <a:pt x="6514" y="15237"/>
                </a:moveTo>
                <a:lnTo>
                  <a:pt x="15038" y="15237"/>
                </a:lnTo>
                <a:cubicBezTo>
                  <a:pt x="15256" y="13884"/>
                  <a:pt x="16418" y="12650"/>
                  <a:pt x="17508" y="11417"/>
                </a:cubicBezTo>
                <a:cubicBezTo>
                  <a:pt x="18791" y="9973"/>
                  <a:pt x="20244" y="8408"/>
                  <a:pt x="20244" y="6498"/>
                </a:cubicBezTo>
                <a:cubicBezTo>
                  <a:pt x="20244" y="4753"/>
                  <a:pt x="19203" y="3309"/>
                  <a:pt x="17290" y="2286"/>
                </a:cubicBezTo>
                <a:cubicBezTo>
                  <a:pt x="15595" y="1399"/>
                  <a:pt x="13270" y="887"/>
                  <a:pt x="10800" y="887"/>
                </a:cubicBezTo>
                <a:cubicBezTo>
                  <a:pt x="8354" y="887"/>
                  <a:pt x="6030" y="1399"/>
                  <a:pt x="4310" y="2286"/>
                </a:cubicBezTo>
                <a:cubicBezTo>
                  <a:pt x="2397" y="3309"/>
                  <a:pt x="1380" y="4753"/>
                  <a:pt x="1380" y="6498"/>
                </a:cubicBezTo>
                <a:cubicBezTo>
                  <a:pt x="1380" y="8363"/>
                  <a:pt x="2809" y="9973"/>
                  <a:pt x="4117" y="11417"/>
                </a:cubicBezTo>
                <a:cubicBezTo>
                  <a:pt x="5134" y="12650"/>
                  <a:pt x="6296" y="13884"/>
                  <a:pt x="6514" y="1523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155" name="Shape 1631">
            <a:extLst>
              <a:ext uri="{FF2B5EF4-FFF2-40B4-BE49-F238E27FC236}">
                <a16:creationId xmlns:a16="http://schemas.microsoft.com/office/drawing/2014/main" xmlns="" id="{E0E65805-4F3A-45E2-A154-AF7AA1C9155B}"/>
              </a:ext>
            </a:extLst>
          </p:cNvPr>
          <p:cNvSpPr>
            <a:spLocks/>
          </p:cNvSpPr>
          <p:nvPr/>
        </p:nvSpPr>
        <p:spPr>
          <a:xfrm>
            <a:off x="3964329" y="2671823"/>
            <a:ext cx="912766" cy="3497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Solution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79" y="4915171"/>
            <a:ext cx="906567" cy="906567"/>
          </a:xfrm>
          <a:prstGeom prst="rect">
            <a:avLst/>
          </a:prstGeom>
        </p:spPr>
      </p:pic>
      <p:sp>
        <p:nvSpPr>
          <p:cNvPr id="158" name="Shape 1627">
            <a:extLst>
              <a:ext uri="{FF2B5EF4-FFF2-40B4-BE49-F238E27FC236}">
                <a16:creationId xmlns:a16="http://schemas.microsoft.com/office/drawing/2014/main" xmlns="" id="{10E72D74-1653-4CF0-92DD-4713929CB32E}"/>
              </a:ext>
            </a:extLst>
          </p:cNvPr>
          <p:cNvSpPr/>
          <p:nvPr/>
        </p:nvSpPr>
        <p:spPr>
          <a:xfrm>
            <a:off x="5309531" y="5866686"/>
            <a:ext cx="768615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Demo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xmlns="" id="{D0B16150-4772-45B9-BD84-24D647BC3D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01" y="1587935"/>
            <a:ext cx="1074025" cy="1074025"/>
          </a:xfrm>
          <a:prstGeom prst="rect">
            <a:avLst/>
          </a:prstGeom>
        </p:spPr>
      </p:pic>
      <p:sp>
        <p:nvSpPr>
          <p:cNvPr id="161" name="Shape 1631">
            <a:extLst>
              <a:ext uri="{FF2B5EF4-FFF2-40B4-BE49-F238E27FC236}">
                <a16:creationId xmlns:a16="http://schemas.microsoft.com/office/drawing/2014/main" xmlns="" id="{D0FE911A-B0D4-4DAD-A6AC-3998157A2CFE}"/>
              </a:ext>
            </a:extLst>
          </p:cNvPr>
          <p:cNvSpPr>
            <a:spLocks/>
          </p:cNvSpPr>
          <p:nvPr/>
        </p:nvSpPr>
        <p:spPr>
          <a:xfrm>
            <a:off x="6239436" y="2730329"/>
            <a:ext cx="1739152" cy="3497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 smtClean="0">
                <a:solidFill>
                  <a:schemeClr val="bg1"/>
                </a:solidFill>
              </a:rPr>
              <a:t>Cost </a:t>
            </a:r>
            <a:r>
              <a:rPr lang="en-SG" dirty="0">
                <a:solidFill>
                  <a:schemeClr val="bg1"/>
                </a:solidFill>
              </a:rPr>
              <a:t>vs Benefits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xmlns="" id="{85871737-93EC-45A1-851F-02B97AE097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49447" y="4915170"/>
            <a:ext cx="1025611" cy="1025611"/>
          </a:xfrm>
          <a:prstGeom prst="rect">
            <a:avLst/>
          </a:prstGeom>
        </p:spPr>
      </p:pic>
      <p:sp>
        <p:nvSpPr>
          <p:cNvPr id="164" name="Shape 1627">
            <a:extLst>
              <a:ext uri="{FF2B5EF4-FFF2-40B4-BE49-F238E27FC236}">
                <a16:creationId xmlns:a16="http://schemas.microsoft.com/office/drawing/2014/main" xmlns="" id="{7CEF896D-DBAA-44C9-BE4F-E07D170FC43E}"/>
              </a:ext>
            </a:extLst>
          </p:cNvPr>
          <p:cNvSpPr/>
          <p:nvPr/>
        </p:nvSpPr>
        <p:spPr>
          <a:xfrm>
            <a:off x="7888380" y="5853355"/>
            <a:ext cx="1016562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Limitation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xmlns="" id="{84D75212-BB7F-41BB-9E35-DB4A2A4CA3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512" y="1887368"/>
            <a:ext cx="1125564" cy="1125564"/>
          </a:xfrm>
          <a:prstGeom prst="rect">
            <a:avLst/>
          </a:prstGeom>
        </p:spPr>
      </p:pic>
      <p:sp>
        <p:nvSpPr>
          <p:cNvPr id="167" name="Shape 1627">
            <a:extLst>
              <a:ext uri="{FF2B5EF4-FFF2-40B4-BE49-F238E27FC236}">
                <a16:creationId xmlns:a16="http://schemas.microsoft.com/office/drawing/2014/main" xmlns="" id="{6DFCC351-6AA3-4B85-A352-F6C123BD340F}"/>
              </a:ext>
            </a:extLst>
          </p:cNvPr>
          <p:cNvSpPr/>
          <p:nvPr/>
        </p:nvSpPr>
        <p:spPr>
          <a:xfrm>
            <a:off x="10452062" y="3123427"/>
            <a:ext cx="1334265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Conclusion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70428526-BD28-48E7-9D6B-7EE249D1E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0228" y="2124947"/>
            <a:ext cx="596888" cy="1096223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xmlns="" id="{62972834-748A-4D5E-8B57-A39D43D56650}"/>
              </a:ext>
            </a:extLst>
          </p:cNvPr>
          <p:cNvSpPr txBox="1">
            <a:spLocks/>
          </p:cNvSpPr>
          <p:nvPr/>
        </p:nvSpPr>
        <p:spPr>
          <a:xfrm>
            <a:off x="1230131" y="552471"/>
            <a:ext cx="3126129" cy="624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Journey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11" y="1164457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1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81481E-6 L 0.05326 0.07362 L 0.05326 0.07385 C 0.05196 0.09352 0.03685 0.16667 0.04532 0.19306 C 0.05391 0.21922 0.09141 0.22871 0.10469 0.23172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1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2176 L -0.62487 -0.6831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0" y="-3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5871737-93EC-45A1-851F-02B97AE097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722" y="199733"/>
            <a:ext cx="766108" cy="766108"/>
          </a:xfrm>
          <a:prstGeom prst="rect">
            <a:avLst/>
          </a:prstGeom>
        </p:spPr>
      </p:pic>
      <p:cxnSp>
        <p:nvCxnSpPr>
          <p:cNvPr id="13" name="Shape 278"/>
          <p:cNvCxnSpPr>
            <a:endCxn id="17" idx="2"/>
          </p:cNvCxnSpPr>
          <p:nvPr/>
        </p:nvCxnSpPr>
        <p:spPr>
          <a:xfrm flipV="1">
            <a:off x="2287579" y="3666409"/>
            <a:ext cx="4223689" cy="44427"/>
          </a:xfrm>
          <a:prstGeom prst="straightConnector1">
            <a:avLst/>
          </a:prstGeom>
          <a:noFill/>
          <a:ln w="28575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hape 280"/>
          <p:cNvSpPr/>
          <p:nvPr/>
        </p:nvSpPr>
        <p:spPr>
          <a:xfrm>
            <a:off x="6511268" y="3057589"/>
            <a:ext cx="1310462" cy="1217639"/>
          </a:xfrm>
          <a:prstGeom prst="ellipse">
            <a:avLst/>
          </a:prstGeom>
          <a:solidFill>
            <a:schemeClr val="lt1"/>
          </a:solidFill>
          <a:ln w="508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grpSp>
        <p:nvGrpSpPr>
          <p:cNvPr id="15" name="Shape 282"/>
          <p:cNvGrpSpPr/>
          <p:nvPr/>
        </p:nvGrpSpPr>
        <p:grpSpPr>
          <a:xfrm>
            <a:off x="1996237" y="3530365"/>
            <a:ext cx="388456" cy="360941"/>
            <a:chOff x="611560" y="2851238"/>
            <a:chExt cx="288032" cy="288032"/>
          </a:xfrm>
          <a:solidFill>
            <a:schemeClr val="bg2"/>
          </a:solidFill>
        </p:grpSpPr>
        <p:sp>
          <p:nvSpPr>
            <p:cNvPr id="16" name="Shape 283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bg1"/>
                </a:solidFill>
              </a:endParaRPr>
            </a:p>
          </p:txBody>
        </p:sp>
        <p:sp>
          <p:nvSpPr>
            <p:cNvPr id="17" name="Shape 284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Shape 285"/>
          <p:cNvGrpSpPr/>
          <p:nvPr/>
        </p:nvGrpSpPr>
        <p:grpSpPr>
          <a:xfrm>
            <a:off x="3405640" y="3519213"/>
            <a:ext cx="388456" cy="360941"/>
            <a:chOff x="611560" y="2851238"/>
            <a:chExt cx="288032" cy="288032"/>
          </a:xfrm>
          <a:solidFill>
            <a:schemeClr val="bg2"/>
          </a:solidFill>
        </p:grpSpPr>
        <p:sp>
          <p:nvSpPr>
            <p:cNvPr id="19" name="Shape 286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bg1"/>
                </a:solidFill>
              </a:endParaRPr>
            </a:p>
          </p:txBody>
        </p:sp>
        <p:sp>
          <p:nvSpPr>
            <p:cNvPr id="20" name="Shape 287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Shape 288"/>
          <p:cNvGrpSpPr/>
          <p:nvPr/>
        </p:nvGrpSpPr>
        <p:grpSpPr>
          <a:xfrm>
            <a:off x="4815043" y="3519213"/>
            <a:ext cx="388456" cy="360941"/>
            <a:chOff x="611560" y="2851238"/>
            <a:chExt cx="288032" cy="288032"/>
          </a:xfrm>
          <a:solidFill>
            <a:schemeClr val="bg2"/>
          </a:solidFill>
        </p:grpSpPr>
        <p:sp>
          <p:nvSpPr>
            <p:cNvPr id="22" name="Shape 289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bg1"/>
                </a:solidFill>
              </a:endParaRPr>
            </a:p>
          </p:txBody>
        </p:sp>
        <p:sp>
          <p:nvSpPr>
            <p:cNvPr id="23" name="Shape 290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bg1"/>
                </a:solidFill>
              </a:endParaRPr>
            </a:p>
          </p:txBody>
        </p:sp>
      </p:grpSp>
      <p:sp>
        <p:nvSpPr>
          <p:cNvPr id="24" name="Shape 295"/>
          <p:cNvSpPr txBox="1"/>
          <p:nvPr/>
        </p:nvSpPr>
        <p:spPr>
          <a:xfrm>
            <a:off x="4440058" y="3969049"/>
            <a:ext cx="1382290" cy="451176"/>
          </a:xfrm>
          <a:prstGeom prst="rect">
            <a:avLst/>
          </a:prstGeom>
          <a:noFill/>
          <a:ln w="254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3F3F3F"/>
              </a:buClr>
              <a:buSzPct val="25000"/>
            </a:pPr>
            <a:r>
              <a:rPr lang="en-US" b="1" dirty="0" smtClean="0">
                <a:solidFill>
                  <a:schemeClr val="bg1"/>
                </a:solidFill>
              </a:rPr>
              <a:t>#3</a:t>
            </a:r>
            <a:endParaRPr lang="en" b="1" dirty="0">
              <a:solidFill>
                <a:schemeClr val="bg1"/>
              </a:solidFill>
            </a:endParaRPr>
          </a:p>
        </p:txBody>
      </p:sp>
      <p:sp>
        <p:nvSpPr>
          <p:cNvPr id="25" name="Shape 296"/>
          <p:cNvSpPr txBox="1"/>
          <p:nvPr/>
        </p:nvSpPr>
        <p:spPr>
          <a:xfrm>
            <a:off x="3033921" y="2951692"/>
            <a:ext cx="1382290" cy="451176"/>
          </a:xfrm>
          <a:prstGeom prst="rect">
            <a:avLst/>
          </a:prstGeom>
          <a:noFill/>
          <a:ln w="254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3F3F3F"/>
              </a:buClr>
              <a:buSzPct val="25000"/>
            </a:pPr>
            <a:r>
              <a:rPr lang="en-US" b="1" dirty="0" smtClean="0">
                <a:solidFill>
                  <a:schemeClr val="bg1"/>
                </a:solidFill>
              </a:rPr>
              <a:t>#2</a:t>
            </a:r>
            <a:endParaRPr lang="en" b="1" dirty="0">
              <a:solidFill>
                <a:schemeClr val="bg1"/>
              </a:solidFill>
            </a:endParaRPr>
          </a:p>
        </p:txBody>
      </p:sp>
      <p:sp>
        <p:nvSpPr>
          <p:cNvPr id="26" name="Shape 297"/>
          <p:cNvSpPr txBox="1"/>
          <p:nvPr/>
        </p:nvSpPr>
        <p:spPr>
          <a:xfrm>
            <a:off x="1627783" y="3969008"/>
            <a:ext cx="1382290" cy="451176"/>
          </a:xfrm>
          <a:prstGeom prst="rect">
            <a:avLst/>
          </a:prstGeom>
          <a:noFill/>
          <a:ln w="254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3F3F3F"/>
              </a:buClr>
              <a:buSzPct val="25000"/>
            </a:pPr>
            <a:r>
              <a:rPr lang="en-US" b="1" dirty="0" smtClean="0">
                <a:solidFill>
                  <a:schemeClr val="bg1"/>
                </a:solidFill>
              </a:rPr>
              <a:t>#1</a:t>
            </a:r>
            <a:endParaRPr lang="en" b="1" dirty="0">
              <a:solidFill>
                <a:schemeClr val="bg1"/>
              </a:solidFill>
            </a:endParaRPr>
          </a:p>
        </p:txBody>
      </p:sp>
      <p:sp>
        <p:nvSpPr>
          <p:cNvPr id="27" name="Shape 301"/>
          <p:cNvSpPr txBox="1"/>
          <p:nvPr/>
        </p:nvSpPr>
        <p:spPr>
          <a:xfrm>
            <a:off x="2887787" y="2195785"/>
            <a:ext cx="1812617" cy="10413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1200" dirty="0" smtClean="0">
                <a:solidFill>
                  <a:schemeClr val="bg1"/>
                </a:solidFill>
              </a:rPr>
              <a:t>Possible cases of inaccurate identification of problems</a:t>
            </a:r>
            <a:endParaRPr lang="en" sz="1200" dirty="0">
              <a:solidFill>
                <a:schemeClr val="bg1"/>
              </a:solidFill>
            </a:endParaRPr>
          </a:p>
        </p:txBody>
      </p:sp>
      <p:sp>
        <p:nvSpPr>
          <p:cNvPr id="28" name="Shape 303"/>
          <p:cNvSpPr txBox="1"/>
          <p:nvPr/>
        </p:nvSpPr>
        <p:spPr>
          <a:xfrm>
            <a:off x="6478442" y="4435606"/>
            <a:ext cx="1528384" cy="10413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1200" dirty="0" smtClean="0">
                <a:solidFill>
                  <a:schemeClr val="bg1"/>
                </a:solidFill>
              </a:rPr>
              <a:t>Takes time to reach optimal efficiency</a:t>
            </a:r>
            <a:endParaRPr lang="en" sz="12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058" y="3217967"/>
            <a:ext cx="896882" cy="8968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2200" y="3140814"/>
            <a:ext cx="1015861" cy="1015861"/>
          </a:xfrm>
          <a:prstGeom prst="rect">
            <a:avLst/>
          </a:prstGeom>
        </p:spPr>
      </p:pic>
      <p:sp>
        <p:nvSpPr>
          <p:cNvPr id="31" name="Shape 298"/>
          <p:cNvSpPr txBox="1"/>
          <p:nvPr/>
        </p:nvSpPr>
        <p:spPr>
          <a:xfrm>
            <a:off x="1603936" y="4491532"/>
            <a:ext cx="1406138" cy="10413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1200" dirty="0" smtClean="0">
                <a:solidFill>
                  <a:schemeClr val="bg1"/>
                </a:solidFill>
              </a:rPr>
              <a:t>Collection of large amount of data and cases</a:t>
            </a:r>
            <a:endParaRPr lang="en" sz="1200" dirty="0">
              <a:solidFill>
                <a:schemeClr val="bg1"/>
              </a:solidFill>
            </a:endParaRPr>
          </a:p>
        </p:txBody>
      </p:sp>
      <p:sp>
        <p:nvSpPr>
          <p:cNvPr id="32" name="Shape 299"/>
          <p:cNvSpPr txBox="1"/>
          <p:nvPr/>
        </p:nvSpPr>
        <p:spPr>
          <a:xfrm>
            <a:off x="4205549" y="4511794"/>
            <a:ext cx="1899649" cy="10413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1200" dirty="0" smtClean="0">
                <a:solidFill>
                  <a:schemeClr val="bg1"/>
                </a:solidFill>
              </a:rPr>
              <a:t>Implications of new complicated financial products</a:t>
            </a:r>
            <a:endParaRPr lang="en" sz="1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164" y="3586200"/>
            <a:ext cx="277861" cy="27786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7669" y="3540888"/>
            <a:ext cx="277861" cy="27786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046" y="3565602"/>
            <a:ext cx="277861" cy="277861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4" idx="6"/>
            <a:endCxn id="30" idx="1"/>
          </p:cNvCxnSpPr>
          <p:nvPr/>
        </p:nvCxnSpPr>
        <p:spPr>
          <a:xfrm flipV="1">
            <a:off x="7821730" y="3648745"/>
            <a:ext cx="2110470" cy="1766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7091" y="3447459"/>
            <a:ext cx="464717" cy="46471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8160" y="3467324"/>
            <a:ext cx="464717" cy="46471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617" y="3478891"/>
            <a:ext cx="464717" cy="4647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12880" y="4566167"/>
            <a:ext cx="2092760" cy="83099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Potential fail-soft measure to put in place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22283" y="1999636"/>
            <a:ext cx="2092760" cy="83099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Engaging Core Team of Analyst in problem solving process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42874" y="4583299"/>
            <a:ext cx="2393037" cy="83099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Feeding of hypothetical cases in preliminary stage  of new financial products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0" y="996258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550686"/>
            <a:ext cx="3449828" cy="313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Limitations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6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" grpId="0" animBg="1"/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65200" y="5733147"/>
            <a:ext cx="11226799" cy="2104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575" y="3654899"/>
            <a:ext cx="2789671" cy="2761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02736" y="2257425"/>
            <a:ext cx="8589789" cy="2286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accent1"/>
                </a:solidFill>
              </a:rPr>
              <a:t>Lack of real-time management</a:t>
            </a:r>
          </a:p>
        </p:txBody>
      </p:sp>
    </p:spTree>
    <p:extLst>
      <p:ext uri="{BB962C8B-B14F-4D97-AF65-F5344CB8AC3E}">
        <p14:creationId xmlns:p14="http://schemas.microsoft.com/office/powerpoint/2010/main" val="121703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08">
            <a:extLst>
              <a:ext uri="{FF2B5EF4-FFF2-40B4-BE49-F238E27FC236}">
                <a16:creationId xmlns:a16="http://schemas.microsoft.com/office/drawing/2014/main" xmlns="" id="{2BD0D44B-CE56-4D21-86F3-28CFE8838BAE}"/>
              </a:ext>
            </a:extLst>
          </p:cNvPr>
          <p:cNvSpPr/>
          <p:nvPr/>
        </p:nvSpPr>
        <p:spPr>
          <a:xfrm rot="16200000">
            <a:off x="5324896" y="-594997"/>
            <a:ext cx="1506501" cy="8621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4841" y="21600"/>
                </a:moveTo>
                <a:lnTo>
                  <a:pt x="11023" y="21600"/>
                </a:lnTo>
                <a:lnTo>
                  <a:pt x="11023" y="21010"/>
                </a:lnTo>
                <a:lnTo>
                  <a:pt x="14841" y="21010"/>
                </a:lnTo>
                <a:cubicBezTo>
                  <a:pt x="17396" y="21010"/>
                  <a:pt x="19496" y="20418"/>
                  <a:pt x="19542" y="19689"/>
                </a:cubicBezTo>
                <a:cubicBezTo>
                  <a:pt x="19558" y="19327"/>
                  <a:pt x="19087" y="18980"/>
                  <a:pt x="18213" y="18721"/>
                </a:cubicBezTo>
                <a:cubicBezTo>
                  <a:pt x="17339" y="18461"/>
                  <a:pt x="16170" y="18320"/>
                  <a:pt x="14929" y="18320"/>
                </a:cubicBezTo>
                <a:lnTo>
                  <a:pt x="6746" y="18320"/>
                </a:lnTo>
                <a:cubicBezTo>
                  <a:pt x="3110" y="18320"/>
                  <a:pt x="104" y="17466"/>
                  <a:pt x="32" y="16417"/>
                </a:cubicBezTo>
                <a:cubicBezTo>
                  <a:pt x="1" y="15892"/>
                  <a:pt x="673" y="15401"/>
                  <a:pt x="1925" y="15026"/>
                </a:cubicBezTo>
                <a:cubicBezTo>
                  <a:pt x="3182" y="14656"/>
                  <a:pt x="4863" y="14450"/>
                  <a:pt x="6642" y="14450"/>
                </a:cubicBezTo>
                <a:lnTo>
                  <a:pt x="14825" y="14450"/>
                </a:lnTo>
                <a:cubicBezTo>
                  <a:pt x="17380" y="14450"/>
                  <a:pt x="19480" y="13858"/>
                  <a:pt x="19527" y="13128"/>
                </a:cubicBezTo>
                <a:cubicBezTo>
                  <a:pt x="19542" y="12765"/>
                  <a:pt x="19072" y="12420"/>
                  <a:pt x="18198" y="12160"/>
                </a:cubicBezTo>
                <a:cubicBezTo>
                  <a:pt x="17323" y="11900"/>
                  <a:pt x="16154" y="11758"/>
                  <a:pt x="14913" y="11758"/>
                </a:cubicBezTo>
                <a:lnTo>
                  <a:pt x="6730" y="11758"/>
                </a:lnTo>
                <a:cubicBezTo>
                  <a:pt x="3094" y="11758"/>
                  <a:pt x="89" y="10907"/>
                  <a:pt x="17" y="9858"/>
                </a:cubicBezTo>
                <a:cubicBezTo>
                  <a:pt x="-14" y="9334"/>
                  <a:pt x="658" y="8843"/>
                  <a:pt x="1915" y="8468"/>
                </a:cubicBezTo>
                <a:cubicBezTo>
                  <a:pt x="3167" y="8096"/>
                  <a:pt x="4848" y="7892"/>
                  <a:pt x="6627" y="7892"/>
                </a:cubicBezTo>
                <a:lnTo>
                  <a:pt x="14810" y="7892"/>
                </a:lnTo>
                <a:cubicBezTo>
                  <a:pt x="17365" y="7892"/>
                  <a:pt x="19470" y="7299"/>
                  <a:pt x="19511" y="6569"/>
                </a:cubicBezTo>
                <a:cubicBezTo>
                  <a:pt x="19527" y="6206"/>
                  <a:pt x="19061" y="5860"/>
                  <a:pt x="18182" y="5600"/>
                </a:cubicBezTo>
                <a:cubicBezTo>
                  <a:pt x="17308" y="5340"/>
                  <a:pt x="16139" y="5200"/>
                  <a:pt x="14898" y="5200"/>
                </a:cubicBezTo>
                <a:lnTo>
                  <a:pt x="6715" y="5200"/>
                </a:lnTo>
                <a:cubicBezTo>
                  <a:pt x="3079" y="5200"/>
                  <a:pt x="73" y="4347"/>
                  <a:pt x="1" y="3297"/>
                </a:cubicBezTo>
                <a:cubicBezTo>
                  <a:pt x="-30" y="2772"/>
                  <a:pt x="642" y="2282"/>
                  <a:pt x="1899" y="1906"/>
                </a:cubicBezTo>
                <a:cubicBezTo>
                  <a:pt x="3151" y="1536"/>
                  <a:pt x="4832" y="1330"/>
                  <a:pt x="6611" y="1330"/>
                </a:cubicBezTo>
                <a:lnTo>
                  <a:pt x="8980" y="1330"/>
                </a:lnTo>
                <a:cubicBezTo>
                  <a:pt x="9648" y="1330"/>
                  <a:pt x="10206" y="1168"/>
                  <a:pt x="10206" y="972"/>
                </a:cubicBezTo>
                <a:lnTo>
                  <a:pt x="10206" y="0"/>
                </a:lnTo>
                <a:lnTo>
                  <a:pt x="12260" y="0"/>
                </a:lnTo>
                <a:lnTo>
                  <a:pt x="12260" y="972"/>
                </a:lnTo>
                <a:cubicBezTo>
                  <a:pt x="12260" y="1493"/>
                  <a:pt x="10817" y="1920"/>
                  <a:pt x="9022" y="1920"/>
                </a:cubicBezTo>
                <a:lnTo>
                  <a:pt x="6658" y="1920"/>
                </a:lnTo>
                <a:cubicBezTo>
                  <a:pt x="5417" y="1920"/>
                  <a:pt x="4248" y="2065"/>
                  <a:pt x="3373" y="2320"/>
                </a:cubicBezTo>
                <a:cubicBezTo>
                  <a:pt x="2494" y="2580"/>
                  <a:pt x="2029" y="2922"/>
                  <a:pt x="2044" y="3289"/>
                </a:cubicBezTo>
                <a:cubicBezTo>
                  <a:pt x="2086" y="4018"/>
                  <a:pt x="4191" y="4612"/>
                  <a:pt x="6746" y="4612"/>
                </a:cubicBezTo>
                <a:lnTo>
                  <a:pt x="14929" y="4612"/>
                </a:lnTo>
                <a:cubicBezTo>
                  <a:pt x="16723" y="4612"/>
                  <a:pt x="18394" y="4816"/>
                  <a:pt x="19646" y="5188"/>
                </a:cubicBezTo>
                <a:cubicBezTo>
                  <a:pt x="20903" y="5558"/>
                  <a:pt x="21570" y="6052"/>
                  <a:pt x="21539" y="6578"/>
                </a:cubicBezTo>
                <a:cubicBezTo>
                  <a:pt x="21482" y="7627"/>
                  <a:pt x="18477" y="8480"/>
                  <a:pt x="14825" y="8480"/>
                </a:cubicBezTo>
                <a:lnTo>
                  <a:pt x="6642" y="8480"/>
                </a:lnTo>
                <a:cubicBezTo>
                  <a:pt x="5401" y="8480"/>
                  <a:pt x="4232" y="8625"/>
                  <a:pt x="3358" y="8880"/>
                </a:cubicBezTo>
                <a:cubicBezTo>
                  <a:pt x="2484" y="9142"/>
                  <a:pt x="2013" y="9482"/>
                  <a:pt x="2029" y="9849"/>
                </a:cubicBezTo>
                <a:cubicBezTo>
                  <a:pt x="2075" y="10579"/>
                  <a:pt x="4175" y="11172"/>
                  <a:pt x="6730" y="11172"/>
                </a:cubicBezTo>
                <a:lnTo>
                  <a:pt x="14913" y="11172"/>
                </a:lnTo>
                <a:cubicBezTo>
                  <a:pt x="16708" y="11172"/>
                  <a:pt x="18379" y="11376"/>
                  <a:pt x="19630" y="11746"/>
                </a:cubicBezTo>
                <a:cubicBezTo>
                  <a:pt x="20887" y="12118"/>
                  <a:pt x="21560" y="12612"/>
                  <a:pt x="21529" y="13137"/>
                </a:cubicBezTo>
                <a:cubicBezTo>
                  <a:pt x="21472" y="14186"/>
                  <a:pt x="18461" y="15040"/>
                  <a:pt x="14810" y="15040"/>
                </a:cubicBezTo>
                <a:lnTo>
                  <a:pt x="6627" y="15040"/>
                </a:lnTo>
                <a:cubicBezTo>
                  <a:pt x="5386" y="15040"/>
                  <a:pt x="4222" y="15185"/>
                  <a:pt x="3342" y="15440"/>
                </a:cubicBezTo>
                <a:cubicBezTo>
                  <a:pt x="2468" y="15700"/>
                  <a:pt x="2003" y="16042"/>
                  <a:pt x="2013" y="16408"/>
                </a:cubicBezTo>
                <a:cubicBezTo>
                  <a:pt x="2060" y="17138"/>
                  <a:pt x="4160" y="17730"/>
                  <a:pt x="6715" y="17730"/>
                </a:cubicBezTo>
                <a:lnTo>
                  <a:pt x="14898" y="17730"/>
                </a:lnTo>
                <a:cubicBezTo>
                  <a:pt x="16692" y="17730"/>
                  <a:pt x="18358" y="17936"/>
                  <a:pt x="19615" y="18306"/>
                </a:cubicBezTo>
                <a:cubicBezTo>
                  <a:pt x="20872" y="18678"/>
                  <a:pt x="21539" y="19172"/>
                  <a:pt x="21513" y="19697"/>
                </a:cubicBezTo>
                <a:cubicBezTo>
                  <a:pt x="21498" y="20746"/>
                  <a:pt x="18477" y="21600"/>
                  <a:pt x="14841" y="21600"/>
                </a:cubicBezTo>
              </a:path>
            </a:pathLst>
          </a:custGeom>
          <a:solidFill>
            <a:srgbClr val="DED9D7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" name="Shape 918">
            <a:extLst>
              <a:ext uri="{FF2B5EF4-FFF2-40B4-BE49-F238E27FC236}">
                <a16:creationId xmlns:a16="http://schemas.microsoft.com/office/drawing/2014/main" xmlns="" id="{0BFBF0A9-B753-4E21-8762-7D6E75339A0B}"/>
              </a:ext>
            </a:extLst>
          </p:cNvPr>
          <p:cNvSpPr/>
          <p:nvPr/>
        </p:nvSpPr>
        <p:spPr>
          <a:xfrm>
            <a:off x="4201890" y="2851420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20" name="Shape 924">
            <a:extLst>
              <a:ext uri="{FF2B5EF4-FFF2-40B4-BE49-F238E27FC236}">
                <a16:creationId xmlns:a16="http://schemas.microsoft.com/office/drawing/2014/main" xmlns="" id="{CF2102AB-2D37-4CEE-9249-3721AAFCE650}"/>
              </a:ext>
            </a:extLst>
          </p:cNvPr>
          <p:cNvSpPr/>
          <p:nvPr/>
        </p:nvSpPr>
        <p:spPr>
          <a:xfrm>
            <a:off x="10119511" y="3145464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78"/>
                  <a:pt x="3" y="9721"/>
                </a:cubicBezTo>
                <a:cubicBezTo>
                  <a:pt x="100" y="7321"/>
                  <a:pt x="1106" y="4856"/>
                  <a:pt x="3052" y="3040"/>
                </a:cubicBezTo>
                <a:cubicBezTo>
                  <a:pt x="4868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83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4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23" name="Shape 927">
            <a:extLst>
              <a:ext uri="{FF2B5EF4-FFF2-40B4-BE49-F238E27FC236}">
                <a16:creationId xmlns:a16="http://schemas.microsoft.com/office/drawing/2014/main" xmlns="" id="{5F83407B-D6BA-4A6B-9FB7-734B10B486DE}"/>
              </a:ext>
            </a:extLst>
          </p:cNvPr>
          <p:cNvSpPr/>
          <p:nvPr/>
        </p:nvSpPr>
        <p:spPr>
          <a:xfrm>
            <a:off x="1569299" y="3516291"/>
            <a:ext cx="396400" cy="398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2800"/>
                  <a:pt x="21171" y="14457"/>
                  <a:pt x="20170" y="16200"/>
                </a:cubicBezTo>
                <a:cubicBezTo>
                  <a:pt x="19168" y="17914"/>
                  <a:pt x="17938" y="19171"/>
                  <a:pt x="16193" y="20171"/>
                </a:cubicBezTo>
                <a:cubicBezTo>
                  <a:pt x="14476" y="21143"/>
                  <a:pt x="12788" y="21600"/>
                  <a:pt x="10814" y="21600"/>
                </a:cubicBezTo>
                <a:cubicBezTo>
                  <a:pt x="8812" y="21600"/>
                  <a:pt x="7124" y="21143"/>
                  <a:pt x="5407" y="20171"/>
                </a:cubicBezTo>
                <a:cubicBezTo>
                  <a:pt x="3691" y="19171"/>
                  <a:pt x="2460" y="17914"/>
                  <a:pt x="1459" y="16200"/>
                </a:cubicBezTo>
                <a:cubicBezTo>
                  <a:pt x="458" y="14457"/>
                  <a:pt x="0" y="12771"/>
                  <a:pt x="0" y="10800"/>
                </a:cubicBezTo>
                <a:cubicBezTo>
                  <a:pt x="0" y="8800"/>
                  <a:pt x="458" y="7114"/>
                  <a:pt x="1459" y="5400"/>
                </a:cubicBezTo>
                <a:cubicBezTo>
                  <a:pt x="2460" y="3686"/>
                  <a:pt x="3691" y="2429"/>
                  <a:pt x="5407" y="1457"/>
                </a:cubicBezTo>
                <a:cubicBezTo>
                  <a:pt x="7124" y="457"/>
                  <a:pt x="8840" y="0"/>
                  <a:pt x="10814" y="0"/>
                </a:cubicBezTo>
                <a:cubicBezTo>
                  <a:pt x="12788" y="0"/>
                  <a:pt x="14476" y="457"/>
                  <a:pt x="16193" y="1457"/>
                </a:cubicBezTo>
                <a:cubicBezTo>
                  <a:pt x="17938" y="2429"/>
                  <a:pt x="19168" y="3686"/>
                  <a:pt x="20170" y="5400"/>
                </a:cubicBezTo>
                <a:cubicBezTo>
                  <a:pt x="21171" y="7114"/>
                  <a:pt x="21600" y="8829"/>
                  <a:pt x="21600" y="10800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1" name="Shape 928">
            <a:extLst>
              <a:ext uri="{FF2B5EF4-FFF2-40B4-BE49-F238E27FC236}">
                <a16:creationId xmlns:a16="http://schemas.microsoft.com/office/drawing/2014/main" xmlns="" id="{2BBE5CEA-C632-486E-A03A-E7F0C6A54E49}"/>
              </a:ext>
            </a:extLst>
          </p:cNvPr>
          <p:cNvSpPr/>
          <p:nvPr/>
        </p:nvSpPr>
        <p:spPr>
          <a:xfrm rot="16200000">
            <a:off x="10098208" y="3641714"/>
            <a:ext cx="819979" cy="711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629" y="21600"/>
                </a:move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lnTo>
                  <a:pt x="21600" y="6645"/>
                </a:lnTo>
                <a:cubicBezTo>
                  <a:pt x="13370" y="6693"/>
                  <a:pt x="6629" y="13386"/>
                  <a:pt x="6629" y="21600"/>
                </a:cubicBezTo>
              </a:path>
            </a:pathLst>
          </a:custGeom>
          <a:solidFill>
            <a:srgbClr val="DED9D7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2" name="Shape 918">
            <a:extLst>
              <a:ext uri="{FF2B5EF4-FFF2-40B4-BE49-F238E27FC236}">
                <a16:creationId xmlns:a16="http://schemas.microsoft.com/office/drawing/2014/main" xmlns="" id="{2AAB473F-5B24-41DD-BC33-5C2D5F028C17}"/>
              </a:ext>
            </a:extLst>
          </p:cNvPr>
          <p:cNvSpPr/>
          <p:nvPr/>
        </p:nvSpPr>
        <p:spPr>
          <a:xfrm>
            <a:off x="2889093" y="4190064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3" name="Shape 918">
            <a:extLst>
              <a:ext uri="{FF2B5EF4-FFF2-40B4-BE49-F238E27FC236}">
                <a16:creationId xmlns:a16="http://schemas.microsoft.com/office/drawing/2014/main" xmlns="" id="{93DD9162-E72B-4A60-A6D0-25AB25A27D50}"/>
              </a:ext>
            </a:extLst>
          </p:cNvPr>
          <p:cNvSpPr/>
          <p:nvPr/>
        </p:nvSpPr>
        <p:spPr>
          <a:xfrm>
            <a:off x="5532083" y="4145116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4" name="Shape 918">
            <a:extLst>
              <a:ext uri="{FF2B5EF4-FFF2-40B4-BE49-F238E27FC236}">
                <a16:creationId xmlns:a16="http://schemas.microsoft.com/office/drawing/2014/main" xmlns="" id="{3F2E9B34-8FEC-4020-8111-B1E9E0CE6F74}"/>
              </a:ext>
            </a:extLst>
          </p:cNvPr>
          <p:cNvSpPr/>
          <p:nvPr/>
        </p:nvSpPr>
        <p:spPr>
          <a:xfrm>
            <a:off x="6820639" y="2851420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46" name="Shape 918">
            <a:extLst>
              <a:ext uri="{FF2B5EF4-FFF2-40B4-BE49-F238E27FC236}">
                <a16:creationId xmlns:a16="http://schemas.microsoft.com/office/drawing/2014/main" xmlns="" id="{AB97444F-F844-4718-92F4-CF9AD1848F54}"/>
              </a:ext>
            </a:extLst>
          </p:cNvPr>
          <p:cNvSpPr/>
          <p:nvPr/>
        </p:nvSpPr>
        <p:spPr>
          <a:xfrm>
            <a:off x="8175073" y="4190064"/>
            <a:ext cx="332551" cy="33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448" extrusionOk="0">
                <a:moveTo>
                  <a:pt x="3052" y="17505"/>
                </a:moveTo>
                <a:cubicBezTo>
                  <a:pt x="943" y="15397"/>
                  <a:pt x="-62" y="12445"/>
                  <a:pt x="3" y="9721"/>
                </a:cubicBezTo>
                <a:cubicBezTo>
                  <a:pt x="100" y="7321"/>
                  <a:pt x="1138" y="4856"/>
                  <a:pt x="3052" y="3040"/>
                </a:cubicBezTo>
                <a:cubicBezTo>
                  <a:pt x="4997" y="1191"/>
                  <a:pt x="7235" y="186"/>
                  <a:pt x="9733" y="24"/>
                </a:cubicBezTo>
                <a:cubicBezTo>
                  <a:pt x="12554" y="-171"/>
                  <a:pt x="15408" y="834"/>
                  <a:pt x="17484" y="3040"/>
                </a:cubicBezTo>
                <a:cubicBezTo>
                  <a:pt x="21538" y="7061"/>
                  <a:pt x="21538" y="13451"/>
                  <a:pt x="17484" y="17505"/>
                </a:cubicBezTo>
                <a:cubicBezTo>
                  <a:pt x="13560" y="21429"/>
                  <a:pt x="7073" y="21429"/>
                  <a:pt x="3052" y="17505"/>
                </a:cubicBezTo>
              </a:path>
            </a:pathLst>
          </a:custGeom>
          <a:solidFill>
            <a:schemeClr val="accent6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xmlns="" id="{70428526-BD28-48E7-9D6B-7EE249D1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808" y="3311026"/>
            <a:ext cx="596888" cy="1096223"/>
          </a:xfrm>
          <a:prstGeom prst="rect">
            <a:avLst/>
          </a:prstGeom>
        </p:spPr>
      </p:pic>
      <p:sp>
        <p:nvSpPr>
          <p:cNvPr id="152" name="Shape 1624">
            <a:extLst>
              <a:ext uri="{FF2B5EF4-FFF2-40B4-BE49-F238E27FC236}">
                <a16:creationId xmlns:a16="http://schemas.microsoft.com/office/drawing/2014/main" xmlns="" id="{421B9084-90C5-422F-9029-8DF5177A3933}"/>
              </a:ext>
            </a:extLst>
          </p:cNvPr>
          <p:cNvSpPr/>
          <p:nvPr/>
        </p:nvSpPr>
        <p:spPr>
          <a:xfrm>
            <a:off x="2710368" y="4809253"/>
            <a:ext cx="663133" cy="787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5" extrusionOk="0">
                <a:moveTo>
                  <a:pt x="21600" y="8147"/>
                </a:moveTo>
                <a:cubicBezTo>
                  <a:pt x="21600" y="10732"/>
                  <a:pt x="20133" y="13077"/>
                  <a:pt x="17860" y="14596"/>
                </a:cubicBezTo>
                <a:lnTo>
                  <a:pt x="17860" y="21555"/>
                </a:lnTo>
                <a:lnTo>
                  <a:pt x="7480" y="21555"/>
                </a:lnTo>
                <a:lnTo>
                  <a:pt x="7480" y="19045"/>
                </a:lnTo>
                <a:lnTo>
                  <a:pt x="5959" y="19045"/>
                </a:lnTo>
                <a:cubicBezTo>
                  <a:pt x="3848" y="19045"/>
                  <a:pt x="2130" y="17602"/>
                  <a:pt x="2130" y="15828"/>
                </a:cubicBezTo>
                <a:lnTo>
                  <a:pt x="2130" y="13543"/>
                </a:lnTo>
                <a:lnTo>
                  <a:pt x="805" y="13543"/>
                </a:lnTo>
                <a:cubicBezTo>
                  <a:pt x="358" y="13543"/>
                  <a:pt x="0" y="13243"/>
                  <a:pt x="0" y="12852"/>
                </a:cubicBezTo>
                <a:cubicBezTo>
                  <a:pt x="0" y="12777"/>
                  <a:pt x="0" y="12687"/>
                  <a:pt x="54" y="12596"/>
                </a:cubicBezTo>
                <a:lnTo>
                  <a:pt x="2076" y="8312"/>
                </a:lnTo>
                <a:cubicBezTo>
                  <a:pt x="2076" y="8312"/>
                  <a:pt x="2273" y="6539"/>
                  <a:pt x="2487" y="5862"/>
                </a:cubicBezTo>
                <a:cubicBezTo>
                  <a:pt x="3346" y="2811"/>
                  <a:pt x="7373" y="0"/>
                  <a:pt x="11829" y="0"/>
                </a:cubicBezTo>
                <a:cubicBezTo>
                  <a:pt x="17216" y="-45"/>
                  <a:pt x="21600" y="3608"/>
                  <a:pt x="21600" y="8147"/>
                </a:cubicBezTo>
                <a:close/>
                <a:moveTo>
                  <a:pt x="5619" y="9004"/>
                </a:moveTo>
                <a:cubicBezTo>
                  <a:pt x="5619" y="8493"/>
                  <a:pt x="5082" y="8102"/>
                  <a:pt x="4492" y="8102"/>
                </a:cubicBezTo>
                <a:cubicBezTo>
                  <a:pt x="3883" y="8102"/>
                  <a:pt x="3436" y="8538"/>
                  <a:pt x="3436" y="9004"/>
                </a:cubicBezTo>
                <a:cubicBezTo>
                  <a:pt x="3436" y="9500"/>
                  <a:pt x="3937" y="9936"/>
                  <a:pt x="4492" y="9936"/>
                </a:cubicBezTo>
                <a:cubicBezTo>
                  <a:pt x="5100" y="9891"/>
                  <a:pt x="5619" y="9500"/>
                  <a:pt x="5619" y="9004"/>
                </a:cubicBezTo>
                <a:close/>
                <a:moveTo>
                  <a:pt x="20347" y="8027"/>
                </a:moveTo>
                <a:cubicBezTo>
                  <a:pt x="20347" y="4119"/>
                  <a:pt x="16553" y="932"/>
                  <a:pt x="11918" y="932"/>
                </a:cubicBezTo>
                <a:cubicBezTo>
                  <a:pt x="9503" y="932"/>
                  <a:pt x="7319" y="1789"/>
                  <a:pt x="5762" y="3187"/>
                </a:cubicBezTo>
                <a:cubicBezTo>
                  <a:pt x="5762" y="3187"/>
                  <a:pt x="5655" y="8823"/>
                  <a:pt x="13279" y="8959"/>
                </a:cubicBezTo>
                <a:cubicBezTo>
                  <a:pt x="18576" y="8959"/>
                  <a:pt x="18164" y="12732"/>
                  <a:pt x="18164" y="12732"/>
                </a:cubicBezTo>
                <a:cubicBezTo>
                  <a:pt x="19524" y="11499"/>
                  <a:pt x="20347" y="9846"/>
                  <a:pt x="20347" y="8027"/>
                </a:cubicBezTo>
                <a:close/>
              </a:path>
            </a:pathLst>
          </a:custGeom>
          <a:solidFill>
            <a:srgbClr val="F1C7CF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53" name="Shape 1627">
            <a:extLst>
              <a:ext uri="{FF2B5EF4-FFF2-40B4-BE49-F238E27FC236}">
                <a16:creationId xmlns:a16="http://schemas.microsoft.com/office/drawing/2014/main" xmlns="" id="{1249E644-54D9-4FB6-869D-E01BB8B2AD73}"/>
              </a:ext>
            </a:extLst>
          </p:cNvPr>
          <p:cNvSpPr/>
          <p:nvPr/>
        </p:nvSpPr>
        <p:spPr>
          <a:xfrm>
            <a:off x="2635871" y="5682084"/>
            <a:ext cx="946051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Problem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4" name="Shape 1630">
            <a:extLst>
              <a:ext uri="{FF2B5EF4-FFF2-40B4-BE49-F238E27FC236}">
                <a16:creationId xmlns:a16="http://schemas.microsoft.com/office/drawing/2014/main" xmlns="" id="{DA6D2972-5D76-4C21-8948-03D9FA04ACCD}"/>
              </a:ext>
            </a:extLst>
          </p:cNvPr>
          <p:cNvSpPr>
            <a:spLocks/>
          </p:cNvSpPr>
          <p:nvPr/>
        </p:nvSpPr>
        <p:spPr>
          <a:xfrm>
            <a:off x="4110682" y="1560285"/>
            <a:ext cx="491156" cy="789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54" y="11808"/>
                </a:moveTo>
                <a:cubicBezTo>
                  <a:pt x="1574" y="10274"/>
                  <a:pt x="0" y="8529"/>
                  <a:pt x="0" y="6453"/>
                </a:cubicBezTo>
                <a:cubicBezTo>
                  <a:pt x="0" y="4452"/>
                  <a:pt x="1162" y="2798"/>
                  <a:pt x="3439" y="1609"/>
                </a:cubicBezTo>
                <a:cubicBezTo>
                  <a:pt x="5400" y="602"/>
                  <a:pt x="8015" y="0"/>
                  <a:pt x="10800" y="0"/>
                </a:cubicBezTo>
                <a:cubicBezTo>
                  <a:pt x="13609" y="0"/>
                  <a:pt x="16200" y="557"/>
                  <a:pt x="18186" y="1609"/>
                </a:cubicBezTo>
                <a:cubicBezTo>
                  <a:pt x="20438" y="2753"/>
                  <a:pt x="21600" y="4452"/>
                  <a:pt x="21600" y="6453"/>
                </a:cubicBezTo>
                <a:cubicBezTo>
                  <a:pt x="21600" y="8529"/>
                  <a:pt x="20026" y="10274"/>
                  <a:pt x="18670" y="11808"/>
                </a:cubicBezTo>
                <a:cubicBezTo>
                  <a:pt x="17508" y="13116"/>
                  <a:pt x="16345" y="14395"/>
                  <a:pt x="16345" y="15658"/>
                </a:cubicBezTo>
                <a:lnTo>
                  <a:pt x="16345" y="19359"/>
                </a:lnTo>
                <a:lnTo>
                  <a:pt x="14505" y="19359"/>
                </a:lnTo>
                <a:cubicBezTo>
                  <a:pt x="14505" y="20592"/>
                  <a:pt x="12858" y="21600"/>
                  <a:pt x="10873" y="21600"/>
                </a:cubicBezTo>
                <a:cubicBezTo>
                  <a:pt x="8887" y="21600"/>
                  <a:pt x="7265" y="20592"/>
                  <a:pt x="7313" y="19359"/>
                </a:cubicBezTo>
                <a:lnTo>
                  <a:pt x="5206" y="19359"/>
                </a:lnTo>
                <a:lnTo>
                  <a:pt x="5206" y="16050"/>
                </a:lnTo>
                <a:lnTo>
                  <a:pt x="5279" y="15658"/>
                </a:lnTo>
                <a:cubicBezTo>
                  <a:pt x="5206" y="14395"/>
                  <a:pt x="4117" y="13162"/>
                  <a:pt x="2954" y="11808"/>
                </a:cubicBezTo>
                <a:close/>
                <a:moveTo>
                  <a:pt x="6514" y="15237"/>
                </a:moveTo>
                <a:lnTo>
                  <a:pt x="15038" y="15237"/>
                </a:lnTo>
                <a:cubicBezTo>
                  <a:pt x="15256" y="13884"/>
                  <a:pt x="16418" y="12650"/>
                  <a:pt x="17508" y="11417"/>
                </a:cubicBezTo>
                <a:cubicBezTo>
                  <a:pt x="18791" y="9973"/>
                  <a:pt x="20244" y="8408"/>
                  <a:pt x="20244" y="6498"/>
                </a:cubicBezTo>
                <a:cubicBezTo>
                  <a:pt x="20244" y="4753"/>
                  <a:pt x="19203" y="3309"/>
                  <a:pt x="17290" y="2286"/>
                </a:cubicBezTo>
                <a:cubicBezTo>
                  <a:pt x="15595" y="1399"/>
                  <a:pt x="13270" y="887"/>
                  <a:pt x="10800" y="887"/>
                </a:cubicBezTo>
                <a:cubicBezTo>
                  <a:pt x="8354" y="887"/>
                  <a:pt x="6030" y="1399"/>
                  <a:pt x="4310" y="2286"/>
                </a:cubicBezTo>
                <a:cubicBezTo>
                  <a:pt x="2397" y="3309"/>
                  <a:pt x="1380" y="4753"/>
                  <a:pt x="1380" y="6498"/>
                </a:cubicBezTo>
                <a:cubicBezTo>
                  <a:pt x="1380" y="8363"/>
                  <a:pt x="2809" y="9973"/>
                  <a:pt x="4117" y="11417"/>
                </a:cubicBezTo>
                <a:cubicBezTo>
                  <a:pt x="5134" y="12650"/>
                  <a:pt x="6296" y="13884"/>
                  <a:pt x="6514" y="1523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155" name="Shape 1631">
            <a:extLst>
              <a:ext uri="{FF2B5EF4-FFF2-40B4-BE49-F238E27FC236}">
                <a16:creationId xmlns:a16="http://schemas.microsoft.com/office/drawing/2014/main" xmlns="" id="{E0E65805-4F3A-45E2-A154-AF7AA1C9155B}"/>
              </a:ext>
            </a:extLst>
          </p:cNvPr>
          <p:cNvSpPr>
            <a:spLocks/>
          </p:cNvSpPr>
          <p:nvPr/>
        </p:nvSpPr>
        <p:spPr>
          <a:xfrm>
            <a:off x="3964329" y="2501703"/>
            <a:ext cx="912766" cy="3497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Solution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xmlns="" id="{F607C15F-F25E-46AF-8CF0-13BBD4555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79" y="4745051"/>
            <a:ext cx="906567" cy="906567"/>
          </a:xfrm>
          <a:prstGeom prst="rect">
            <a:avLst/>
          </a:prstGeom>
        </p:spPr>
      </p:pic>
      <p:sp>
        <p:nvSpPr>
          <p:cNvPr id="158" name="Shape 1627">
            <a:extLst>
              <a:ext uri="{FF2B5EF4-FFF2-40B4-BE49-F238E27FC236}">
                <a16:creationId xmlns:a16="http://schemas.microsoft.com/office/drawing/2014/main" xmlns="" id="{10E72D74-1653-4CF0-92DD-4713929CB32E}"/>
              </a:ext>
            </a:extLst>
          </p:cNvPr>
          <p:cNvSpPr/>
          <p:nvPr/>
        </p:nvSpPr>
        <p:spPr>
          <a:xfrm>
            <a:off x="5309531" y="5696566"/>
            <a:ext cx="768615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Demo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xmlns="" id="{D0B16150-4772-45B9-BD84-24D647BC3D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01" y="1417815"/>
            <a:ext cx="1074025" cy="1074025"/>
          </a:xfrm>
          <a:prstGeom prst="rect">
            <a:avLst/>
          </a:prstGeom>
        </p:spPr>
      </p:pic>
      <p:sp>
        <p:nvSpPr>
          <p:cNvPr id="161" name="Shape 1631">
            <a:extLst>
              <a:ext uri="{FF2B5EF4-FFF2-40B4-BE49-F238E27FC236}">
                <a16:creationId xmlns:a16="http://schemas.microsoft.com/office/drawing/2014/main" xmlns="" id="{D0FE911A-B0D4-4DAD-A6AC-3998157A2CFE}"/>
              </a:ext>
            </a:extLst>
          </p:cNvPr>
          <p:cNvSpPr>
            <a:spLocks/>
          </p:cNvSpPr>
          <p:nvPr/>
        </p:nvSpPr>
        <p:spPr>
          <a:xfrm>
            <a:off x="6239436" y="2560209"/>
            <a:ext cx="1739152" cy="3497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Cost vs Benefits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xmlns="" id="{85871737-93EC-45A1-851F-02B97AE097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49447" y="4745050"/>
            <a:ext cx="1025611" cy="1025611"/>
          </a:xfrm>
          <a:prstGeom prst="rect">
            <a:avLst/>
          </a:prstGeom>
        </p:spPr>
      </p:pic>
      <p:sp>
        <p:nvSpPr>
          <p:cNvPr id="164" name="Shape 1627">
            <a:extLst>
              <a:ext uri="{FF2B5EF4-FFF2-40B4-BE49-F238E27FC236}">
                <a16:creationId xmlns:a16="http://schemas.microsoft.com/office/drawing/2014/main" xmlns="" id="{7CEF896D-DBAA-44C9-BE4F-E07D170FC43E}"/>
              </a:ext>
            </a:extLst>
          </p:cNvPr>
          <p:cNvSpPr/>
          <p:nvPr/>
        </p:nvSpPr>
        <p:spPr>
          <a:xfrm>
            <a:off x="7888380" y="5683235"/>
            <a:ext cx="1016562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Limitation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xmlns="" id="{84D75212-BB7F-41BB-9E35-DB4A2A4CA3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512" y="1717248"/>
            <a:ext cx="1125564" cy="1125564"/>
          </a:xfrm>
          <a:prstGeom prst="rect">
            <a:avLst/>
          </a:prstGeom>
        </p:spPr>
      </p:pic>
      <p:sp>
        <p:nvSpPr>
          <p:cNvPr id="167" name="Shape 1627">
            <a:extLst>
              <a:ext uri="{FF2B5EF4-FFF2-40B4-BE49-F238E27FC236}">
                <a16:creationId xmlns:a16="http://schemas.microsoft.com/office/drawing/2014/main" xmlns="" id="{6DFCC351-6AA3-4B85-A352-F6C123BD340F}"/>
              </a:ext>
            </a:extLst>
          </p:cNvPr>
          <p:cNvSpPr/>
          <p:nvPr/>
        </p:nvSpPr>
        <p:spPr>
          <a:xfrm>
            <a:off x="10452062" y="2953307"/>
            <a:ext cx="1334265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dirty="0">
                <a:solidFill>
                  <a:schemeClr val="bg1"/>
                </a:solidFill>
              </a:rPr>
              <a:t>Conclusion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62972834-748A-4D5E-8B57-A39D43D56650}"/>
              </a:ext>
            </a:extLst>
          </p:cNvPr>
          <p:cNvSpPr txBox="1">
            <a:spLocks/>
          </p:cNvSpPr>
          <p:nvPr/>
        </p:nvSpPr>
        <p:spPr>
          <a:xfrm>
            <a:off x="604285" y="343235"/>
            <a:ext cx="3126129" cy="624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Journey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951218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5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33333E-6 C 0.0026 0.00116 0.00521 0.00486 0.00781 0.00347 C 0.01237 0.00116 0.01523 -0.00787 0.01966 -0.01042 L 0.02565 -0.01412 C 0.02695 -0.01759 0.02812 -0.0213 0.02956 -0.02454 C 0.03073 -0.02709 0.03255 -0.02871 0.03346 -0.03148 C 0.03476 -0.03519 0.03711 -0.05347 0.0375 -0.05625 C 0.03685 -0.07847 0.03646 -0.1007 0.03541 -0.12292 C 0.03515 -0.12986 0.03346 -0.13681 0.03346 -0.14375 C 0.03346 -0.14792 0.03541 -0.16898 0.0375 -0.17546 C 0.04557 -0.20139 0.04271 -0.19491 0.05716 -0.20347 L 0.06315 -0.20695 L 0.06901 -0.21042 C 0.0776 -0.20926 0.0862 -0.20903 0.09466 -0.20695 C 0.09674 -0.20648 0.09857 -0.20463 0.10065 -0.20347 C 0.10325 -0.20209 0.10586 -0.20139 0.10846 -0.2 C 0.11054 -0.19908 0.1125 -0.19746 0.11445 -0.19653 C 0.13177 -0.18773 0.11406 -0.19792 0.12825 -0.18959 C 0.1319 -0.18287 0.1332 -0.17986 0.13815 -0.17546 C 0.14622 -0.16829 0.14258 -0.17732 0.14609 -0.16482 " pathEditMode="relative" ptsTypes="AAAAAAAAAAAAAAAAAAAA">
                                      <p:cBhvr>
                                        <p:cTn id="6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17600" y="5735669"/>
            <a:ext cx="11074399" cy="2079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575" y="3604099"/>
            <a:ext cx="2789671" cy="2761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37199" y="2258686"/>
            <a:ext cx="9154800" cy="2286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Projection into the future</a:t>
            </a:r>
            <a:endParaRPr lang="en-US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1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4"/>
          <p:cNvSpPr/>
          <p:nvPr/>
        </p:nvSpPr>
        <p:spPr>
          <a:xfrm>
            <a:off x="2747262" y="1768995"/>
            <a:ext cx="6697476" cy="4185923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917869" y="3626034"/>
            <a:ext cx="234411" cy="234411"/>
          </a:xfrm>
          <a:prstGeom prst="ellipse">
            <a:avLst/>
          </a:prstGeom>
        </p:spPr>
        <p:style>
          <a:lnRef idx="3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7" name="Group 6"/>
          <p:cNvGrpSpPr/>
          <p:nvPr/>
        </p:nvGrpSpPr>
        <p:grpSpPr>
          <a:xfrm>
            <a:off x="2249450" y="2896604"/>
            <a:ext cx="3190905" cy="2535803"/>
            <a:chOff x="2572260" y="1650119"/>
            <a:chExt cx="3190905" cy="2535803"/>
          </a:xfrm>
        </p:grpSpPr>
        <p:sp>
          <p:nvSpPr>
            <p:cNvPr id="11" name="Rectangle 10"/>
            <p:cNvSpPr/>
            <p:nvPr/>
          </p:nvSpPr>
          <p:spPr>
            <a:xfrm>
              <a:off x="2572260" y="2398533"/>
              <a:ext cx="3156381" cy="178738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ectangle 11"/>
            <p:cNvSpPr/>
            <p:nvPr/>
          </p:nvSpPr>
          <p:spPr>
            <a:xfrm>
              <a:off x="2606784" y="1650119"/>
              <a:ext cx="3156381" cy="17873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210" tIns="0" rIns="0" bIns="0" numCol="1" spcCol="1270" anchor="t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 dirty="0" smtClean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Self-automation</a:t>
              </a:r>
              <a:endParaRPr lang="en-US" sz="2400" kern="1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4007" y="679355"/>
            <a:ext cx="3432534" cy="2868372"/>
            <a:chOff x="4626121" y="796974"/>
            <a:chExt cx="3432534" cy="2868372"/>
          </a:xfrm>
        </p:grpSpPr>
        <p:sp>
          <p:nvSpPr>
            <p:cNvPr id="9" name="Rectangle 8"/>
            <p:cNvSpPr/>
            <p:nvPr/>
          </p:nvSpPr>
          <p:spPr>
            <a:xfrm>
              <a:off x="4778965" y="796974"/>
              <a:ext cx="3279690" cy="27710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4626121" y="894265"/>
              <a:ext cx="3279690" cy="27710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2931" tIns="0" rIns="0" bIns="0" numCol="1" spcCol="1270" anchor="t" anchorCtr="0">
              <a:noAutofit/>
            </a:bodyPr>
            <a:lstStyle/>
            <a:p>
              <a:pPr lvl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100" kern="1200" dirty="0" smtClean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pPr lvl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 kern="1200" dirty="0" smtClean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pPr lvl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Integration with more operating systems</a:t>
              </a:r>
              <a:endParaRPr lang="en-US" sz="2400" kern="1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7439779" y="2896604"/>
            <a:ext cx="234411" cy="234411"/>
          </a:xfrm>
          <a:prstGeom prst="ellipse">
            <a:avLst/>
          </a:prstGeom>
        </p:spPr>
        <p:style>
          <a:lnRef idx="3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1038788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4D75212-BB7F-41BB-9E35-DB4A2A4CA3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2" y="212651"/>
            <a:ext cx="762342" cy="76234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83034" y="593216"/>
            <a:ext cx="6645008" cy="4243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Conclusion: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3750212" y="649273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Projection into the future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41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17600" y="5735669"/>
            <a:ext cx="11074399" cy="2079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575" y="3604099"/>
            <a:ext cx="2789671" cy="2761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37199" y="2258686"/>
            <a:ext cx="9154800" cy="2286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Summary</a:t>
            </a:r>
            <a:endParaRPr lang="en-US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9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038788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92977" y="550685"/>
            <a:ext cx="6645008" cy="4243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Conclusion: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4D75212-BB7F-41BB-9E35-DB4A2A4CA3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2" y="212651"/>
            <a:ext cx="762342" cy="76234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3764430" y="626731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Summary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5A3EDB4-EC6C-4D53-AADC-66AAC38A9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008" y="1537445"/>
            <a:ext cx="2800520" cy="1476674"/>
          </a:xfrm>
          <a:prstGeom prst="rect">
            <a:avLst/>
          </a:prstGeom>
        </p:spPr>
      </p:pic>
      <p:sp>
        <p:nvSpPr>
          <p:cNvPr id="19" name="Plus Sign 6">
            <a:extLst>
              <a:ext uri="{FF2B5EF4-FFF2-40B4-BE49-F238E27FC236}">
                <a16:creationId xmlns:a16="http://schemas.microsoft.com/office/drawing/2014/main" xmlns="" id="{32EF1399-5F9B-474A-8AF9-E47C090D0EA4}"/>
              </a:ext>
            </a:extLst>
          </p:cNvPr>
          <p:cNvSpPr/>
          <p:nvPr/>
        </p:nvSpPr>
        <p:spPr>
          <a:xfrm>
            <a:off x="1842492" y="3292202"/>
            <a:ext cx="1412111" cy="1435260"/>
          </a:xfrm>
          <a:prstGeom prst="mathPlu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Shape 2989">
            <a:extLst>
              <a:ext uri="{FF2B5EF4-FFF2-40B4-BE49-F238E27FC236}">
                <a16:creationId xmlns:a16="http://schemas.microsoft.com/office/drawing/2014/main" xmlns="" id="{11D93D8E-747F-44BA-9B07-A76496BA9068}"/>
              </a:ext>
            </a:extLst>
          </p:cNvPr>
          <p:cNvSpPr/>
          <p:nvPr/>
        </p:nvSpPr>
        <p:spPr>
          <a:xfrm>
            <a:off x="1821537" y="4684931"/>
            <a:ext cx="1398081" cy="1432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37" y="10629"/>
                </a:moveTo>
                <a:lnTo>
                  <a:pt x="12837" y="7739"/>
                </a:lnTo>
                <a:lnTo>
                  <a:pt x="9525" y="7739"/>
                </a:lnTo>
                <a:cubicBezTo>
                  <a:pt x="9525" y="9337"/>
                  <a:pt x="11006" y="10629"/>
                  <a:pt x="12837" y="10629"/>
                </a:cubicBezTo>
                <a:close/>
                <a:moveTo>
                  <a:pt x="16169" y="7739"/>
                </a:moveTo>
                <a:lnTo>
                  <a:pt x="12837" y="7739"/>
                </a:lnTo>
                <a:lnTo>
                  <a:pt x="12837" y="4848"/>
                </a:lnTo>
                <a:cubicBezTo>
                  <a:pt x="14667" y="4812"/>
                  <a:pt x="16149" y="6123"/>
                  <a:pt x="16169" y="7739"/>
                </a:cubicBezTo>
                <a:close/>
                <a:moveTo>
                  <a:pt x="21600" y="8511"/>
                </a:moveTo>
                <a:cubicBezTo>
                  <a:pt x="21579" y="3806"/>
                  <a:pt x="17218" y="0"/>
                  <a:pt x="11829" y="0"/>
                </a:cubicBezTo>
                <a:cubicBezTo>
                  <a:pt x="7426" y="0"/>
                  <a:pt x="3312" y="2891"/>
                  <a:pt x="2469" y="6087"/>
                </a:cubicBezTo>
                <a:cubicBezTo>
                  <a:pt x="2283" y="6805"/>
                  <a:pt x="2057" y="8654"/>
                  <a:pt x="2057" y="8654"/>
                </a:cubicBezTo>
                <a:lnTo>
                  <a:pt x="41" y="13161"/>
                </a:lnTo>
                <a:cubicBezTo>
                  <a:pt x="0" y="13233"/>
                  <a:pt x="0" y="13305"/>
                  <a:pt x="0" y="13412"/>
                </a:cubicBezTo>
                <a:cubicBezTo>
                  <a:pt x="0" y="13807"/>
                  <a:pt x="350" y="14077"/>
                  <a:pt x="761" y="14077"/>
                </a:cubicBezTo>
                <a:lnTo>
                  <a:pt x="2078" y="14077"/>
                </a:lnTo>
                <a:lnTo>
                  <a:pt x="2078" y="16465"/>
                </a:lnTo>
                <a:cubicBezTo>
                  <a:pt x="2078" y="18296"/>
                  <a:pt x="3785" y="19804"/>
                  <a:pt x="5904" y="19804"/>
                </a:cubicBezTo>
                <a:lnTo>
                  <a:pt x="18082" y="19804"/>
                </a:lnTo>
                <a:lnTo>
                  <a:pt x="18082" y="18494"/>
                </a:lnTo>
                <a:lnTo>
                  <a:pt x="10985" y="18494"/>
                </a:lnTo>
                <a:lnTo>
                  <a:pt x="11993" y="18009"/>
                </a:lnTo>
                <a:lnTo>
                  <a:pt x="18082" y="18009"/>
                </a:lnTo>
                <a:lnTo>
                  <a:pt x="18082" y="16698"/>
                </a:lnTo>
                <a:lnTo>
                  <a:pt x="14750" y="16698"/>
                </a:lnTo>
                <a:lnTo>
                  <a:pt x="15758" y="16213"/>
                </a:lnTo>
                <a:lnTo>
                  <a:pt x="18082" y="16213"/>
                </a:lnTo>
                <a:lnTo>
                  <a:pt x="18082" y="15046"/>
                </a:lnTo>
                <a:cubicBezTo>
                  <a:pt x="20242" y="13502"/>
                  <a:pt x="21600" y="11132"/>
                  <a:pt x="21600" y="8511"/>
                </a:cubicBezTo>
                <a:close/>
                <a:moveTo>
                  <a:pt x="4485" y="10360"/>
                </a:moveTo>
                <a:cubicBezTo>
                  <a:pt x="3888" y="10360"/>
                  <a:pt x="3394" y="9947"/>
                  <a:pt x="3394" y="9426"/>
                </a:cubicBezTo>
                <a:cubicBezTo>
                  <a:pt x="3394" y="8924"/>
                  <a:pt x="3909" y="8475"/>
                  <a:pt x="4485" y="8475"/>
                </a:cubicBezTo>
                <a:cubicBezTo>
                  <a:pt x="5081" y="8475"/>
                  <a:pt x="5554" y="8906"/>
                  <a:pt x="5554" y="9426"/>
                </a:cubicBezTo>
                <a:cubicBezTo>
                  <a:pt x="5554" y="9929"/>
                  <a:pt x="5061" y="10360"/>
                  <a:pt x="4485" y="10360"/>
                </a:cubicBezTo>
                <a:close/>
                <a:moveTo>
                  <a:pt x="12837" y="4435"/>
                </a:moveTo>
                <a:cubicBezTo>
                  <a:pt x="14914" y="4435"/>
                  <a:pt x="16601" y="5907"/>
                  <a:pt x="16601" y="7721"/>
                </a:cubicBezTo>
                <a:cubicBezTo>
                  <a:pt x="16601" y="9534"/>
                  <a:pt x="14914" y="10989"/>
                  <a:pt x="12837" y="10989"/>
                </a:cubicBezTo>
                <a:cubicBezTo>
                  <a:pt x="10759" y="10989"/>
                  <a:pt x="9072" y="9534"/>
                  <a:pt x="9072" y="7721"/>
                </a:cubicBezTo>
                <a:cubicBezTo>
                  <a:pt x="9072" y="5925"/>
                  <a:pt x="10759" y="4435"/>
                  <a:pt x="12837" y="4435"/>
                </a:cubicBezTo>
                <a:close/>
                <a:moveTo>
                  <a:pt x="7611" y="20289"/>
                </a:moveTo>
                <a:lnTo>
                  <a:pt x="18082" y="20289"/>
                </a:lnTo>
                <a:lnTo>
                  <a:pt x="18082" y="21600"/>
                </a:lnTo>
                <a:lnTo>
                  <a:pt x="7611" y="21600"/>
                </a:lnTo>
                <a:lnTo>
                  <a:pt x="7611" y="2028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175">
            <a:miter lim="400000"/>
          </a:ln>
        </p:spPr>
        <p:txBody>
          <a:bodyPr lIns="45719" rIns="45719" anchor="ctr"/>
          <a:lstStyle/>
          <a:p>
            <a:pPr algn="l" defTabSz="457200">
              <a:lnSpc>
                <a:spcPct val="93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" name="Shape 1627">
            <a:extLst>
              <a:ext uri="{FF2B5EF4-FFF2-40B4-BE49-F238E27FC236}">
                <a16:creationId xmlns:a16="http://schemas.microsoft.com/office/drawing/2014/main" xmlns="" id="{1898A3BF-BF74-41E4-97E7-F1F280688D8A}"/>
              </a:ext>
            </a:extLst>
          </p:cNvPr>
          <p:cNvSpPr/>
          <p:nvPr/>
        </p:nvSpPr>
        <p:spPr>
          <a:xfrm>
            <a:off x="1475219" y="3146135"/>
            <a:ext cx="2788754" cy="8055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b="1" dirty="0">
                <a:solidFill>
                  <a:schemeClr val="bg1"/>
                </a:solidFill>
              </a:rPr>
              <a:t>Good Operational Flow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2" name="Shape 1627">
            <a:extLst>
              <a:ext uri="{FF2B5EF4-FFF2-40B4-BE49-F238E27FC236}">
                <a16:creationId xmlns:a16="http://schemas.microsoft.com/office/drawing/2014/main" xmlns="" id="{EBF7250C-6018-402D-8BF6-001EA4319A4B}"/>
              </a:ext>
            </a:extLst>
          </p:cNvPr>
          <p:cNvSpPr/>
          <p:nvPr/>
        </p:nvSpPr>
        <p:spPr>
          <a:xfrm>
            <a:off x="2098388" y="6213788"/>
            <a:ext cx="1125901" cy="3575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b="1" dirty="0" err="1">
                <a:solidFill>
                  <a:schemeClr val="bg1"/>
                </a:solidFill>
              </a:rPr>
              <a:t>CheckBot</a:t>
            </a:r>
            <a:endParaRPr b="1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19">
            <a:extLst>
              <a:ext uri="{FF2B5EF4-FFF2-40B4-BE49-F238E27FC236}">
                <a16:creationId xmlns:a16="http://schemas.microsoft.com/office/drawing/2014/main" xmlns="" id="{976479DC-C91E-4EB2-A189-D017BC548D41}"/>
              </a:ext>
            </a:extLst>
          </p:cNvPr>
          <p:cNvCxnSpPr>
            <a:cxnSpLocks/>
          </p:cNvCxnSpPr>
          <p:nvPr/>
        </p:nvCxnSpPr>
        <p:spPr>
          <a:xfrm>
            <a:off x="5006342" y="1150403"/>
            <a:ext cx="0" cy="5707597"/>
          </a:xfrm>
          <a:prstGeom prst="line">
            <a:avLst/>
          </a:prstGeom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Equals 9">
            <a:extLst>
              <a:ext uri="{FF2B5EF4-FFF2-40B4-BE49-F238E27FC236}">
                <a16:creationId xmlns:a16="http://schemas.microsoft.com/office/drawing/2014/main" xmlns="" id="{92FBC391-376A-4A8F-8BC4-45FC3475F990}"/>
              </a:ext>
            </a:extLst>
          </p:cNvPr>
          <p:cNvSpPr/>
          <p:nvPr/>
        </p:nvSpPr>
        <p:spPr>
          <a:xfrm>
            <a:off x="5192243" y="3477097"/>
            <a:ext cx="1487346" cy="949125"/>
          </a:xfrm>
          <a:prstGeom prst="mathEqual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7B92BED-63D2-4218-9C08-E44AC8082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89" y="1860639"/>
            <a:ext cx="3756742" cy="3756742"/>
          </a:xfrm>
          <a:prstGeom prst="rect">
            <a:avLst/>
          </a:prstGeom>
        </p:spPr>
      </p:pic>
      <p:sp>
        <p:nvSpPr>
          <p:cNvPr id="26" name="Shape 1627">
            <a:extLst>
              <a:ext uri="{FF2B5EF4-FFF2-40B4-BE49-F238E27FC236}">
                <a16:creationId xmlns:a16="http://schemas.microsoft.com/office/drawing/2014/main" xmlns="" id="{E7D8B1C2-7E64-4284-AFFF-687A95649E5D}"/>
              </a:ext>
            </a:extLst>
          </p:cNvPr>
          <p:cNvSpPr/>
          <p:nvPr/>
        </p:nvSpPr>
        <p:spPr>
          <a:xfrm>
            <a:off x="7418985" y="5717211"/>
            <a:ext cx="2649749" cy="3754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90133">
              <a:lnSpc>
                <a:spcPct val="93000"/>
              </a:lnSpc>
              <a:tabLst>
                <a:tab pos="584200" algn="l"/>
                <a:tab pos="1168400" algn="l"/>
                <a:tab pos="1765300" algn="l"/>
                <a:tab pos="2349500" algn="l"/>
                <a:tab pos="2946400" algn="l"/>
                <a:tab pos="3530600" algn="l"/>
                <a:tab pos="4127500" algn="l"/>
                <a:tab pos="4711700" algn="l"/>
                <a:tab pos="5308600" algn="l"/>
                <a:tab pos="5892800" algn="l"/>
                <a:tab pos="6489700" algn="l"/>
                <a:tab pos="7073900" algn="l"/>
                <a:tab pos="7670800" algn="l"/>
                <a:tab pos="8255000" algn="l"/>
                <a:tab pos="8851900" algn="l"/>
                <a:tab pos="9436100" algn="l"/>
                <a:tab pos="10020300" algn="l"/>
                <a:tab pos="10617200" algn="l"/>
                <a:tab pos="11201400" algn="l"/>
                <a:tab pos="11798300" algn="l"/>
              </a:tabLst>
              <a:defRPr sz="1800">
                <a:solidFill>
                  <a:srgbClr val="726658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SG" b="1" dirty="0">
                <a:solidFill>
                  <a:schemeClr val="bg1"/>
                </a:solidFill>
              </a:rPr>
              <a:t>Good Flow of Cheques</a:t>
            </a:r>
            <a:endParaRPr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82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2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038788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92977" y="550685"/>
            <a:ext cx="6645008" cy="4243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Conclusion:</a:t>
            </a:r>
            <a:endParaRPr lang="en-S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4D75212-BB7F-41BB-9E35-DB4A2A4CA3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2" y="212651"/>
            <a:ext cx="762342" cy="76234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 txBox="1">
            <a:spLocks/>
          </p:cNvSpPr>
          <p:nvPr/>
        </p:nvSpPr>
        <p:spPr>
          <a:xfrm>
            <a:off x="3764430" y="626731"/>
            <a:ext cx="9958858" cy="348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dirty="0" smtClean="0">
                <a:solidFill>
                  <a:schemeClr val="bg2">
                    <a:lumMod val="90000"/>
                  </a:schemeClr>
                </a:solidFill>
              </a:rPr>
              <a:t>Summary</a:t>
            </a:r>
            <a:endParaRPr lang="en-SG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8" name="Shape 139">
            <a:extLst>
              <a:ext uri="{FF2B5EF4-FFF2-40B4-BE49-F238E27FC236}">
                <a16:creationId xmlns:a16="http://schemas.microsoft.com/office/drawing/2014/main" xmlns="" id="{922FAEB1-72AA-4FC9-86A4-5F64EEE69DFE}"/>
              </a:ext>
            </a:extLst>
          </p:cNvPr>
          <p:cNvSpPr txBox="1">
            <a:spLocks/>
          </p:cNvSpPr>
          <p:nvPr/>
        </p:nvSpPr>
        <p:spPr>
          <a:xfrm>
            <a:off x="929351" y="1774628"/>
            <a:ext cx="10333297" cy="2009352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mtClean="0">
                <a:solidFill>
                  <a:schemeClr val="bg1"/>
                </a:solidFill>
              </a:rPr>
              <a:t>Thank you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9" name="Shape 2989">
            <a:extLst>
              <a:ext uri="{FF2B5EF4-FFF2-40B4-BE49-F238E27FC236}">
                <a16:creationId xmlns:a16="http://schemas.microsoft.com/office/drawing/2014/main" xmlns="" id="{11D93D8E-747F-44BA-9B07-A76496BA9068}"/>
              </a:ext>
            </a:extLst>
          </p:cNvPr>
          <p:cNvSpPr/>
          <p:nvPr/>
        </p:nvSpPr>
        <p:spPr>
          <a:xfrm>
            <a:off x="5309210" y="3545755"/>
            <a:ext cx="1573578" cy="1704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37" y="10629"/>
                </a:moveTo>
                <a:lnTo>
                  <a:pt x="12837" y="7739"/>
                </a:lnTo>
                <a:lnTo>
                  <a:pt x="9525" y="7739"/>
                </a:lnTo>
                <a:cubicBezTo>
                  <a:pt x="9525" y="9337"/>
                  <a:pt x="11006" y="10629"/>
                  <a:pt x="12837" y="10629"/>
                </a:cubicBezTo>
                <a:close/>
                <a:moveTo>
                  <a:pt x="16169" y="7739"/>
                </a:moveTo>
                <a:lnTo>
                  <a:pt x="12837" y="7739"/>
                </a:lnTo>
                <a:lnTo>
                  <a:pt x="12837" y="4848"/>
                </a:lnTo>
                <a:cubicBezTo>
                  <a:pt x="14667" y="4812"/>
                  <a:pt x="16149" y="6123"/>
                  <a:pt x="16169" y="7739"/>
                </a:cubicBezTo>
                <a:close/>
                <a:moveTo>
                  <a:pt x="21600" y="8511"/>
                </a:moveTo>
                <a:cubicBezTo>
                  <a:pt x="21579" y="3806"/>
                  <a:pt x="17218" y="0"/>
                  <a:pt x="11829" y="0"/>
                </a:cubicBezTo>
                <a:cubicBezTo>
                  <a:pt x="7426" y="0"/>
                  <a:pt x="3312" y="2891"/>
                  <a:pt x="2469" y="6087"/>
                </a:cubicBezTo>
                <a:cubicBezTo>
                  <a:pt x="2283" y="6805"/>
                  <a:pt x="2057" y="8654"/>
                  <a:pt x="2057" y="8654"/>
                </a:cubicBezTo>
                <a:lnTo>
                  <a:pt x="41" y="13161"/>
                </a:lnTo>
                <a:cubicBezTo>
                  <a:pt x="0" y="13233"/>
                  <a:pt x="0" y="13305"/>
                  <a:pt x="0" y="13412"/>
                </a:cubicBezTo>
                <a:cubicBezTo>
                  <a:pt x="0" y="13807"/>
                  <a:pt x="350" y="14077"/>
                  <a:pt x="761" y="14077"/>
                </a:cubicBezTo>
                <a:lnTo>
                  <a:pt x="2078" y="14077"/>
                </a:lnTo>
                <a:lnTo>
                  <a:pt x="2078" y="16465"/>
                </a:lnTo>
                <a:cubicBezTo>
                  <a:pt x="2078" y="18296"/>
                  <a:pt x="3785" y="19804"/>
                  <a:pt x="5904" y="19804"/>
                </a:cubicBezTo>
                <a:lnTo>
                  <a:pt x="18082" y="19804"/>
                </a:lnTo>
                <a:lnTo>
                  <a:pt x="18082" y="18494"/>
                </a:lnTo>
                <a:lnTo>
                  <a:pt x="10985" y="18494"/>
                </a:lnTo>
                <a:lnTo>
                  <a:pt x="11993" y="18009"/>
                </a:lnTo>
                <a:lnTo>
                  <a:pt x="18082" y="18009"/>
                </a:lnTo>
                <a:lnTo>
                  <a:pt x="18082" y="16698"/>
                </a:lnTo>
                <a:lnTo>
                  <a:pt x="14750" y="16698"/>
                </a:lnTo>
                <a:lnTo>
                  <a:pt x="15758" y="16213"/>
                </a:lnTo>
                <a:lnTo>
                  <a:pt x="18082" y="16213"/>
                </a:lnTo>
                <a:lnTo>
                  <a:pt x="18082" y="15046"/>
                </a:lnTo>
                <a:cubicBezTo>
                  <a:pt x="20242" y="13502"/>
                  <a:pt x="21600" y="11132"/>
                  <a:pt x="21600" y="8511"/>
                </a:cubicBezTo>
                <a:close/>
                <a:moveTo>
                  <a:pt x="4485" y="10360"/>
                </a:moveTo>
                <a:cubicBezTo>
                  <a:pt x="3888" y="10360"/>
                  <a:pt x="3394" y="9947"/>
                  <a:pt x="3394" y="9426"/>
                </a:cubicBezTo>
                <a:cubicBezTo>
                  <a:pt x="3394" y="8924"/>
                  <a:pt x="3909" y="8475"/>
                  <a:pt x="4485" y="8475"/>
                </a:cubicBezTo>
                <a:cubicBezTo>
                  <a:pt x="5081" y="8475"/>
                  <a:pt x="5554" y="8906"/>
                  <a:pt x="5554" y="9426"/>
                </a:cubicBezTo>
                <a:cubicBezTo>
                  <a:pt x="5554" y="9929"/>
                  <a:pt x="5061" y="10360"/>
                  <a:pt x="4485" y="10360"/>
                </a:cubicBezTo>
                <a:close/>
                <a:moveTo>
                  <a:pt x="12837" y="4435"/>
                </a:moveTo>
                <a:cubicBezTo>
                  <a:pt x="14914" y="4435"/>
                  <a:pt x="16601" y="5907"/>
                  <a:pt x="16601" y="7721"/>
                </a:cubicBezTo>
                <a:cubicBezTo>
                  <a:pt x="16601" y="9534"/>
                  <a:pt x="14914" y="10989"/>
                  <a:pt x="12837" y="10989"/>
                </a:cubicBezTo>
                <a:cubicBezTo>
                  <a:pt x="10759" y="10989"/>
                  <a:pt x="9072" y="9534"/>
                  <a:pt x="9072" y="7721"/>
                </a:cubicBezTo>
                <a:cubicBezTo>
                  <a:pt x="9072" y="5925"/>
                  <a:pt x="10759" y="4435"/>
                  <a:pt x="12837" y="4435"/>
                </a:cubicBezTo>
                <a:close/>
                <a:moveTo>
                  <a:pt x="7611" y="20289"/>
                </a:moveTo>
                <a:lnTo>
                  <a:pt x="18082" y="20289"/>
                </a:lnTo>
                <a:lnTo>
                  <a:pt x="18082" y="21600"/>
                </a:lnTo>
                <a:lnTo>
                  <a:pt x="7611" y="21600"/>
                </a:lnTo>
                <a:lnTo>
                  <a:pt x="7611" y="2028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175">
            <a:miter lim="400000"/>
          </a:ln>
        </p:spPr>
        <p:txBody>
          <a:bodyPr lIns="45719" rIns="45719" anchor="ctr"/>
          <a:lstStyle/>
          <a:p>
            <a:pPr algn="l" defTabSz="457200">
              <a:lnSpc>
                <a:spcPct val="93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85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xmlns="" id="{6A24DB70-5AEC-4DEA-8B4A-953837D9A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046" y="628341"/>
            <a:ext cx="9958858" cy="348261"/>
          </a:xfrm>
        </p:spPr>
        <p:txBody>
          <a:bodyPr>
            <a:noAutofit/>
          </a:bodyPr>
          <a:lstStyle/>
          <a:p>
            <a:r>
              <a:rPr lang="en-SG" sz="2800" dirty="0">
                <a:solidFill>
                  <a:schemeClr val="bg2">
                    <a:lumMod val="90000"/>
                  </a:schemeClr>
                </a:solidFill>
              </a:rPr>
              <a:t>Lack of real-time management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643D81F-12D4-411F-BE36-7B24F9976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84" y="3121256"/>
            <a:ext cx="1254148" cy="12541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A4323A94-9A24-48BE-9641-8D2F0A247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144" y="3121256"/>
            <a:ext cx="1254148" cy="12541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F1E2723-68AE-4AD8-9857-4EEFA272CA23}"/>
              </a:ext>
            </a:extLst>
          </p:cNvPr>
          <p:cNvSpPr txBox="1"/>
          <p:nvPr/>
        </p:nvSpPr>
        <p:spPr>
          <a:xfrm>
            <a:off x="619233" y="4434620"/>
            <a:ext cx="292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End of day - P&amp;L Reports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xmlns="" id="{C54A647D-6811-4A3D-AD62-A2D461685057}"/>
              </a:ext>
            </a:extLst>
          </p:cNvPr>
          <p:cNvSpPr txBox="1">
            <a:spLocks/>
          </p:cNvSpPr>
          <p:nvPr/>
        </p:nvSpPr>
        <p:spPr>
          <a:xfrm>
            <a:off x="1029182" y="596619"/>
            <a:ext cx="2847874" cy="308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Problem1:</a:t>
            </a:r>
          </a:p>
        </p:txBody>
      </p:sp>
      <p:sp>
        <p:nvSpPr>
          <p:cNvPr id="30" name="Shape 1624">
            <a:extLst>
              <a:ext uri="{FF2B5EF4-FFF2-40B4-BE49-F238E27FC236}">
                <a16:creationId xmlns:a16="http://schemas.microsoft.com/office/drawing/2014/main" xmlns="" id="{BA93D27C-7340-458B-B920-2FE5EBDE77D7}"/>
              </a:ext>
            </a:extLst>
          </p:cNvPr>
          <p:cNvSpPr/>
          <p:nvPr/>
        </p:nvSpPr>
        <p:spPr>
          <a:xfrm>
            <a:off x="308621" y="159456"/>
            <a:ext cx="663133" cy="787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5" extrusionOk="0">
                <a:moveTo>
                  <a:pt x="21600" y="8147"/>
                </a:moveTo>
                <a:cubicBezTo>
                  <a:pt x="21600" y="10732"/>
                  <a:pt x="20133" y="13077"/>
                  <a:pt x="17860" y="14596"/>
                </a:cubicBezTo>
                <a:lnTo>
                  <a:pt x="17860" y="21555"/>
                </a:lnTo>
                <a:lnTo>
                  <a:pt x="7480" y="21555"/>
                </a:lnTo>
                <a:lnTo>
                  <a:pt x="7480" y="19045"/>
                </a:lnTo>
                <a:lnTo>
                  <a:pt x="5959" y="19045"/>
                </a:lnTo>
                <a:cubicBezTo>
                  <a:pt x="3848" y="19045"/>
                  <a:pt x="2130" y="17602"/>
                  <a:pt x="2130" y="15828"/>
                </a:cubicBezTo>
                <a:lnTo>
                  <a:pt x="2130" y="13543"/>
                </a:lnTo>
                <a:lnTo>
                  <a:pt x="805" y="13543"/>
                </a:lnTo>
                <a:cubicBezTo>
                  <a:pt x="358" y="13543"/>
                  <a:pt x="0" y="13243"/>
                  <a:pt x="0" y="12852"/>
                </a:cubicBezTo>
                <a:cubicBezTo>
                  <a:pt x="0" y="12777"/>
                  <a:pt x="0" y="12687"/>
                  <a:pt x="54" y="12596"/>
                </a:cubicBezTo>
                <a:lnTo>
                  <a:pt x="2076" y="8312"/>
                </a:lnTo>
                <a:cubicBezTo>
                  <a:pt x="2076" y="8312"/>
                  <a:pt x="2273" y="6539"/>
                  <a:pt x="2487" y="5862"/>
                </a:cubicBezTo>
                <a:cubicBezTo>
                  <a:pt x="3346" y="2811"/>
                  <a:pt x="7373" y="0"/>
                  <a:pt x="11829" y="0"/>
                </a:cubicBezTo>
                <a:cubicBezTo>
                  <a:pt x="17216" y="-45"/>
                  <a:pt x="21600" y="3608"/>
                  <a:pt x="21600" y="8147"/>
                </a:cubicBezTo>
                <a:close/>
                <a:moveTo>
                  <a:pt x="5619" y="9004"/>
                </a:moveTo>
                <a:cubicBezTo>
                  <a:pt x="5619" y="8493"/>
                  <a:pt x="5082" y="8102"/>
                  <a:pt x="4492" y="8102"/>
                </a:cubicBezTo>
                <a:cubicBezTo>
                  <a:pt x="3883" y="8102"/>
                  <a:pt x="3436" y="8538"/>
                  <a:pt x="3436" y="9004"/>
                </a:cubicBezTo>
                <a:cubicBezTo>
                  <a:pt x="3436" y="9500"/>
                  <a:pt x="3937" y="9936"/>
                  <a:pt x="4492" y="9936"/>
                </a:cubicBezTo>
                <a:cubicBezTo>
                  <a:pt x="5100" y="9891"/>
                  <a:pt x="5619" y="9500"/>
                  <a:pt x="5619" y="9004"/>
                </a:cubicBezTo>
                <a:close/>
                <a:moveTo>
                  <a:pt x="20347" y="8027"/>
                </a:moveTo>
                <a:cubicBezTo>
                  <a:pt x="20347" y="4119"/>
                  <a:pt x="16553" y="932"/>
                  <a:pt x="11918" y="932"/>
                </a:cubicBezTo>
                <a:cubicBezTo>
                  <a:pt x="9503" y="932"/>
                  <a:pt x="7319" y="1789"/>
                  <a:pt x="5762" y="3187"/>
                </a:cubicBezTo>
                <a:cubicBezTo>
                  <a:pt x="5762" y="3187"/>
                  <a:pt x="5655" y="8823"/>
                  <a:pt x="13279" y="8959"/>
                </a:cubicBezTo>
                <a:cubicBezTo>
                  <a:pt x="18576" y="8959"/>
                  <a:pt x="18164" y="12732"/>
                  <a:pt x="18164" y="12732"/>
                </a:cubicBezTo>
                <a:cubicBezTo>
                  <a:pt x="19524" y="11499"/>
                  <a:pt x="20347" y="9846"/>
                  <a:pt x="20347" y="8027"/>
                </a:cubicBezTo>
                <a:close/>
              </a:path>
            </a:pathLst>
          </a:custGeom>
          <a:solidFill>
            <a:srgbClr val="F1C7CF"/>
          </a:solidFill>
          <a:ln w="3175">
            <a:miter lim="400000"/>
          </a:ln>
        </p:spPr>
        <p:txBody>
          <a:bodyPr lIns="59013" tIns="59013" rIns="59013" bIns="59013" anchor="ctr"/>
          <a:lstStyle/>
          <a:p>
            <a:pPr algn="l" defTabSz="590133">
              <a:lnSpc>
                <a:spcPct val="93000"/>
              </a:lnSpc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096" y="10207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1059426"/>
              </p:ext>
            </p:extLst>
          </p:nvPr>
        </p:nvGraphicFramePr>
        <p:xfrm>
          <a:off x="3425939" y="1106534"/>
          <a:ext cx="8128000" cy="5770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8FAE8A71-0D51-4A3A-AABB-F11748F4F919}"/>
              </a:ext>
            </a:extLst>
          </p:cNvPr>
          <p:cNvGrpSpPr/>
          <p:nvPr/>
        </p:nvGrpSpPr>
        <p:grpSpPr>
          <a:xfrm>
            <a:off x="3551066" y="1547016"/>
            <a:ext cx="1348398" cy="1447871"/>
            <a:chOff x="1029182" y="4047665"/>
            <a:chExt cx="1780822" cy="156227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85AED7D8-D6EB-4628-81F3-AE7BFBC3A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9182" y="4291189"/>
              <a:ext cx="890411" cy="83269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EF9CCBC9-02EB-406D-AEA5-6A1DC4A3B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1421" y="4777244"/>
              <a:ext cx="890411" cy="83269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4305A19B-1B97-45C6-905D-5127CEB55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63779" y="4719530"/>
              <a:ext cx="890411" cy="83269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6D3CCCD9-5639-4461-9109-72C07C398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19593" y="4150783"/>
              <a:ext cx="890411" cy="83269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79601DD1-AB28-43D3-9352-A71170C20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90667" y="4047665"/>
              <a:ext cx="890411" cy="832697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5A26B820-EADC-45F7-B942-2AED2023B5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750" y="5056073"/>
            <a:ext cx="1245955" cy="132690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176BA98C-1D08-4E19-B535-232651F6C13A}"/>
              </a:ext>
            </a:extLst>
          </p:cNvPr>
          <p:cNvGrpSpPr/>
          <p:nvPr/>
        </p:nvGrpSpPr>
        <p:grpSpPr>
          <a:xfrm>
            <a:off x="3924404" y="3296645"/>
            <a:ext cx="1507131" cy="1425194"/>
            <a:chOff x="5020229" y="3550920"/>
            <a:chExt cx="2141022" cy="211673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88984EE-8AA3-4C6D-A807-0D352923A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883" y="3783404"/>
              <a:ext cx="1651766" cy="1651766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xmlns="" id="{A2D9461D-FCA4-4FF7-B529-1E8A33F250DC}"/>
                </a:ext>
              </a:extLst>
            </p:cNvPr>
            <p:cNvGrpSpPr/>
            <p:nvPr/>
          </p:nvGrpSpPr>
          <p:grpSpPr>
            <a:xfrm>
              <a:off x="5020229" y="3550920"/>
              <a:ext cx="2141022" cy="2116735"/>
              <a:chOff x="4469130" y="3550920"/>
              <a:chExt cx="2339340" cy="230140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xmlns="" id="{0C526B9E-F21E-4020-8D35-7B89D7180424}"/>
                  </a:ext>
                </a:extLst>
              </p:cNvPr>
              <p:cNvSpPr/>
              <p:nvPr/>
            </p:nvSpPr>
            <p:spPr>
              <a:xfrm>
                <a:off x="4469130" y="3550920"/>
                <a:ext cx="2339340" cy="2301401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789F103E-BAF2-4863-BFA1-009EC6D43219}"/>
                  </a:ext>
                </a:extLst>
              </p:cNvPr>
              <p:cNvCxnSpPr>
                <a:cxnSpLocks/>
                <a:stCxn id="35" idx="3"/>
                <a:endCxn id="35" idx="7"/>
              </p:cNvCxnSpPr>
              <p:nvPr/>
            </p:nvCxnSpPr>
            <p:spPr>
              <a:xfrm flipV="1">
                <a:off x="4811718" y="3887952"/>
                <a:ext cx="1654164" cy="1627337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4"/>
          <p:cNvSpPr txBox="1"/>
          <p:nvPr/>
        </p:nvSpPr>
        <p:spPr>
          <a:xfrm>
            <a:off x="5044638" y="1843209"/>
            <a:ext cx="65717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Accumulation of errors</a:t>
            </a:r>
          </a:p>
          <a:p>
            <a:endParaRPr lang="en-US" sz="4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5458814" y="3607015"/>
            <a:ext cx="65717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Too late to correct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4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989994" y="5318575"/>
            <a:ext cx="65717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400" smtClean="0">
                <a:solidFill>
                  <a:schemeClr val="tx2">
                    <a:lumMod val="75000"/>
                  </a:schemeClr>
                </a:solidFill>
              </a:rPr>
              <a:t>High pressure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82206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4" grpId="0">
        <p:bldAsOne/>
      </p:bldGraphic>
      <p:bldP spid="5" grpId="0"/>
      <p:bldP spid="31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575" y="868394"/>
            <a:ext cx="12192000" cy="199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65200" y="5735669"/>
            <a:ext cx="11226799" cy="2080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3047" y="3636425"/>
            <a:ext cx="2789671" cy="2761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06624" y="2258686"/>
            <a:ext cx="9493377" cy="2286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accent1"/>
                </a:solidFill>
              </a:rPr>
              <a:t>Inefficient problem-solving process</a:t>
            </a:r>
          </a:p>
        </p:txBody>
      </p:sp>
    </p:spTree>
    <p:extLst>
      <p:ext uri="{BB962C8B-B14F-4D97-AF65-F5344CB8AC3E}">
        <p14:creationId xmlns:p14="http://schemas.microsoft.com/office/powerpoint/2010/main" val="65906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2274</TotalTime>
  <Words>1688</Words>
  <Application>Microsoft Macintosh PowerPoint</Application>
  <PresentationFormat>Widescreen</PresentationFormat>
  <Paragraphs>580</Paragraphs>
  <Slides>75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Calibri</vt:lpstr>
      <vt:lpstr>Calibri Light</vt:lpstr>
      <vt:lpstr>Courier New</vt:lpstr>
      <vt:lpstr>Gill Sans MT</vt:lpstr>
      <vt:lpstr>Roboto Bold</vt:lpstr>
      <vt:lpstr>Roboto Regular</vt:lpstr>
      <vt:lpstr>Syncopate</vt:lpstr>
      <vt:lpstr>Wingdings</vt:lpstr>
      <vt:lpstr>Arial</vt:lpstr>
      <vt:lpstr>Office Theme</vt:lpstr>
      <vt:lpstr>UBS Group Technology &amp; Operations Case Challenge 2017</vt:lpstr>
      <vt:lpstr>PowerPoint Presentation</vt:lpstr>
      <vt:lpstr>The Journey</vt:lpstr>
      <vt:lpstr>The Journey</vt:lpstr>
      <vt:lpstr>Problem</vt:lpstr>
      <vt:lpstr>Problem</vt:lpstr>
      <vt:lpstr>PowerPoint Presentation</vt:lpstr>
      <vt:lpstr>Lack of real-time management</vt:lpstr>
      <vt:lpstr>PowerPoint Presentation</vt:lpstr>
      <vt:lpstr>Inefficient problem solving process</vt:lpstr>
      <vt:lpstr>PowerPoint Presentation</vt:lpstr>
      <vt:lpstr>Corrective over preventive</vt:lpstr>
      <vt:lpstr>The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Estimated potential reduction in headcount and manpower cost:  P&amp;L Reporting Team =  4  Market DI Team = 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Tan Wei Chong</dc:creator>
  <cp:lastModifiedBy>Lim Shang Bin Pearlyn</cp:lastModifiedBy>
  <cp:revision>117</cp:revision>
  <dcterms:created xsi:type="dcterms:W3CDTF">2017-08-07T09:23:34Z</dcterms:created>
  <dcterms:modified xsi:type="dcterms:W3CDTF">2017-08-10T03:45:10Z</dcterms:modified>
</cp:coreProperties>
</file>